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20"/>
  </p:notesMasterIdLst>
  <p:sldIdLst>
    <p:sldId id="356" r:id="rId2"/>
    <p:sldId id="297" r:id="rId3"/>
    <p:sldId id="359" r:id="rId4"/>
    <p:sldId id="398" r:id="rId5"/>
    <p:sldId id="533" r:id="rId6"/>
    <p:sldId id="534" r:id="rId7"/>
    <p:sldId id="535" r:id="rId8"/>
    <p:sldId id="536" r:id="rId9"/>
    <p:sldId id="401" r:id="rId10"/>
    <p:sldId id="399" r:id="rId11"/>
    <p:sldId id="402" r:id="rId12"/>
    <p:sldId id="400" r:id="rId13"/>
    <p:sldId id="514" r:id="rId14"/>
    <p:sldId id="358" r:id="rId15"/>
    <p:sldId id="329" r:id="rId16"/>
    <p:sldId id="360" r:id="rId17"/>
    <p:sldId id="376" r:id="rId18"/>
    <p:sldId id="377" r:id="rId19"/>
    <p:sldId id="378" r:id="rId20"/>
    <p:sldId id="379" r:id="rId21"/>
    <p:sldId id="380" r:id="rId22"/>
    <p:sldId id="395" r:id="rId23"/>
    <p:sldId id="364" r:id="rId24"/>
    <p:sldId id="361" r:id="rId25"/>
    <p:sldId id="381" r:id="rId26"/>
    <p:sldId id="365" r:id="rId27"/>
    <p:sldId id="394" r:id="rId28"/>
    <p:sldId id="397" r:id="rId29"/>
    <p:sldId id="532" r:id="rId30"/>
    <p:sldId id="516" r:id="rId31"/>
    <p:sldId id="517" r:id="rId32"/>
    <p:sldId id="518" r:id="rId33"/>
    <p:sldId id="438" r:id="rId34"/>
    <p:sldId id="524" r:id="rId35"/>
    <p:sldId id="525" r:id="rId36"/>
    <p:sldId id="527" r:id="rId37"/>
    <p:sldId id="519" r:id="rId38"/>
    <p:sldId id="528" r:id="rId39"/>
    <p:sldId id="529" r:id="rId40"/>
    <p:sldId id="530" r:id="rId41"/>
    <p:sldId id="531" r:id="rId42"/>
    <p:sldId id="537" r:id="rId43"/>
    <p:sldId id="521" r:id="rId44"/>
    <p:sldId id="522" r:id="rId45"/>
    <p:sldId id="538" r:id="rId46"/>
    <p:sldId id="439" r:id="rId47"/>
    <p:sldId id="539" r:id="rId48"/>
    <p:sldId id="520" r:id="rId49"/>
    <p:sldId id="408" r:id="rId50"/>
    <p:sldId id="450" r:id="rId51"/>
    <p:sldId id="451" r:id="rId52"/>
    <p:sldId id="452" r:id="rId53"/>
    <p:sldId id="453" r:id="rId54"/>
    <p:sldId id="454" r:id="rId55"/>
    <p:sldId id="455" r:id="rId56"/>
    <p:sldId id="493" r:id="rId57"/>
    <p:sldId id="498" r:id="rId58"/>
    <p:sldId id="500" r:id="rId59"/>
    <p:sldId id="456" r:id="rId60"/>
    <p:sldId id="457" r:id="rId61"/>
    <p:sldId id="476" r:id="rId62"/>
    <p:sldId id="404" r:id="rId63"/>
    <p:sldId id="410" r:id="rId64"/>
    <p:sldId id="436" r:id="rId65"/>
    <p:sldId id="417" r:id="rId66"/>
    <p:sldId id="458" r:id="rId67"/>
    <p:sldId id="462" r:id="rId68"/>
    <p:sldId id="463" r:id="rId69"/>
    <p:sldId id="465" r:id="rId70"/>
    <p:sldId id="466" r:id="rId71"/>
    <p:sldId id="477" r:id="rId72"/>
    <p:sldId id="405" r:id="rId73"/>
    <p:sldId id="421" r:id="rId74"/>
    <p:sldId id="418" r:id="rId75"/>
    <p:sldId id="422" r:id="rId76"/>
    <p:sldId id="423" r:id="rId77"/>
    <p:sldId id="424" r:id="rId78"/>
    <p:sldId id="461" r:id="rId79"/>
    <p:sldId id="460" r:id="rId80"/>
    <p:sldId id="467" r:id="rId81"/>
    <p:sldId id="470" r:id="rId82"/>
    <p:sldId id="425" r:id="rId83"/>
    <p:sldId id="412" r:id="rId84"/>
    <p:sldId id="480" r:id="rId85"/>
    <p:sldId id="482" r:id="rId86"/>
    <p:sldId id="484" r:id="rId87"/>
    <p:sldId id="478" r:id="rId88"/>
    <p:sldId id="413" r:id="rId89"/>
    <p:sldId id="430" r:id="rId90"/>
    <p:sldId id="432" r:id="rId91"/>
    <p:sldId id="433" r:id="rId92"/>
    <p:sldId id="471" r:id="rId93"/>
    <p:sldId id="472" r:id="rId94"/>
    <p:sldId id="473" r:id="rId95"/>
    <p:sldId id="475" r:id="rId96"/>
    <p:sldId id="434" r:id="rId97"/>
    <p:sldId id="543" r:id="rId98"/>
    <p:sldId id="479" r:id="rId99"/>
    <p:sldId id="426" r:id="rId100"/>
    <p:sldId id="435" r:id="rId101"/>
    <p:sldId id="502" r:id="rId102"/>
    <p:sldId id="503" r:id="rId103"/>
    <p:sldId id="504" r:id="rId104"/>
    <p:sldId id="505" r:id="rId105"/>
    <p:sldId id="485" r:id="rId106"/>
    <p:sldId id="427" r:id="rId107"/>
    <p:sldId id="501" r:id="rId108"/>
    <p:sldId id="506" r:id="rId109"/>
    <p:sldId id="428" r:id="rId110"/>
    <p:sldId id="507" r:id="rId111"/>
    <p:sldId id="508" r:id="rId112"/>
    <p:sldId id="544" r:id="rId113"/>
    <p:sldId id="429" r:id="rId114"/>
    <p:sldId id="509" r:id="rId115"/>
    <p:sldId id="541" r:id="rId116"/>
    <p:sldId id="540" r:id="rId117"/>
    <p:sldId id="542" r:id="rId118"/>
    <p:sldId id="545" r:id="rId1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gHyeYeong" initials="J" lastIdx="1" clrIdx="0">
    <p:extLst>
      <p:ext uri="{19B8F6BF-5375-455C-9EA6-DF929625EA0E}">
        <p15:presenceInfo xmlns:p15="http://schemas.microsoft.com/office/powerpoint/2012/main" userId="S-1-5-21-429370385-1184763363-2542118697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 autoAdjust="0"/>
    <p:restoredTop sz="73944" autoAdjust="0"/>
  </p:normalViewPr>
  <p:slideViewPr>
    <p:cSldViewPr snapToGrid="0" snapToObjects="1">
      <p:cViewPr varScale="1">
        <p:scale>
          <a:sx n="84" d="100"/>
          <a:sy n="84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6F023-656A-344F-95B4-AE43FE621EF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DB81-5099-234E-ADF6-7E4E2C2F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69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09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r>
              <a:rPr lang="ko-KR" altLang="en-US" dirty="0"/>
              <a:t>의 </a:t>
            </a:r>
            <a:r>
              <a:rPr lang="en-US" altLang="ko-KR" dirty="0"/>
              <a:t>C : </a:t>
            </a:r>
            <a:r>
              <a:rPr lang="ko-KR" altLang="en-US" dirty="0"/>
              <a:t>항상 데이터의 속성이 </a:t>
            </a:r>
            <a:r>
              <a:rPr lang="ko-KR" altLang="en-US" dirty="0" err="1"/>
              <a:t>일정해야한다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여기서의 </a:t>
            </a:r>
            <a:r>
              <a:rPr lang="en-US" altLang="ko-KR" dirty="0"/>
              <a:t>C: </a:t>
            </a:r>
            <a:r>
              <a:rPr lang="ko-KR" altLang="en-US" dirty="0"/>
              <a:t>서버가 여러 개이었을 때</a:t>
            </a:r>
            <a:r>
              <a:rPr lang="en-US" altLang="ko-KR" dirty="0"/>
              <a:t>, </a:t>
            </a:r>
            <a:r>
              <a:rPr lang="ko-KR" altLang="en-US" dirty="0"/>
              <a:t>어떤 서버에서 불러온 </a:t>
            </a:r>
            <a:r>
              <a:rPr lang="ko-KR" altLang="en-US" dirty="0" err="1"/>
              <a:t>데이터든</a:t>
            </a:r>
            <a:r>
              <a:rPr lang="ko-KR" altLang="en-US" dirty="0"/>
              <a:t> 모두 </a:t>
            </a:r>
            <a:r>
              <a:rPr lang="ko-KR" altLang="en-US" dirty="0" err="1"/>
              <a:t>동일해야한다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Availabilty</a:t>
            </a:r>
            <a:r>
              <a:rPr lang="en-US" altLang="ko-KR" dirty="0"/>
              <a:t> : </a:t>
            </a:r>
            <a:r>
              <a:rPr lang="ko-KR" altLang="en-US" dirty="0" err="1"/>
              <a:t>여러명이</a:t>
            </a:r>
            <a:r>
              <a:rPr lang="ko-KR" altLang="en-US" dirty="0"/>
              <a:t> 서버에 접근할 때 모든 사용자가 항상 </a:t>
            </a:r>
            <a:r>
              <a:rPr lang="ko-KR" altLang="en-US" dirty="0" err="1"/>
              <a:t>읽고쓰수잇어야함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실제로는 세가지를 동시에 만족할 수 없음</a:t>
            </a:r>
            <a:r>
              <a:rPr lang="en-US" altLang="ko-KR" dirty="0"/>
              <a:t>. =&gt; </a:t>
            </a:r>
            <a:r>
              <a:rPr lang="ko-KR" altLang="en-US" dirty="0"/>
              <a:t>모순되는 </a:t>
            </a:r>
            <a:r>
              <a:rPr lang="ko-KR" altLang="en-US" dirty="0" err="1"/>
              <a:t>조건이기때문인가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한 개를 </a:t>
            </a:r>
            <a:r>
              <a:rPr lang="ko-KR" altLang="en-US" dirty="0" err="1"/>
              <a:t>포기해야함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RDBMS : CA</a:t>
            </a:r>
            <a:r>
              <a:rPr lang="ko-KR" altLang="en-US" dirty="0" err="1"/>
              <a:t>는만족</a:t>
            </a:r>
            <a:r>
              <a:rPr lang="en-US" altLang="ko-KR" dirty="0"/>
              <a:t>. P</a:t>
            </a:r>
            <a:r>
              <a:rPr lang="ko-KR" altLang="en-US" dirty="0"/>
              <a:t>불가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NoSQL : CP</a:t>
            </a:r>
            <a:r>
              <a:rPr lang="ko-KR" altLang="en-US" dirty="0" err="1"/>
              <a:t>는만족</a:t>
            </a:r>
            <a:r>
              <a:rPr lang="en-US" altLang="ko-KR" dirty="0"/>
              <a:t>. A</a:t>
            </a:r>
            <a:r>
              <a:rPr lang="ko-KR" altLang="en-US" dirty="0"/>
              <a:t>가 떨어짐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09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랭귀지의 장점 </a:t>
            </a:r>
            <a:r>
              <a:rPr lang="en-US" altLang="ko-KR" dirty="0"/>
              <a:t>: </a:t>
            </a:r>
            <a:r>
              <a:rPr lang="ko-KR" altLang="en-US" dirty="0"/>
              <a:t>다양한 </a:t>
            </a:r>
            <a:r>
              <a:rPr lang="en-US" altLang="ko-KR" dirty="0"/>
              <a:t>RDBMS </a:t>
            </a:r>
            <a:r>
              <a:rPr lang="ko-KR" altLang="en-US" dirty="0"/>
              <a:t>이 있지만 동일한 언어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스키마관점에서 문제가 된다</a:t>
            </a:r>
            <a:r>
              <a:rPr lang="en-US" altLang="ko-KR" dirty="0"/>
              <a:t>. </a:t>
            </a:r>
            <a:r>
              <a:rPr lang="ko-KR" altLang="en-US" dirty="0"/>
              <a:t>스키마가 제약된다</a:t>
            </a:r>
            <a:r>
              <a:rPr lang="en-US" altLang="ko-KR" dirty="0"/>
              <a:t>. </a:t>
            </a:r>
            <a:r>
              <a:rPr lang="ko-KR" altLang="en-US" dirty="0"/>
              <a:t>없애는게 낫지않을까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11</a:t>
            </a:r>
            <a:r>
              <a:rPr lang="ko-KR" altLang="en-US" dirty="0" err="1"/>
              <a:t>년후</a:t>
            </a:r>
            <a:r>
              <a:rPr lang="en-US" altLang="ko-KR" dirty="0"/>
              <a:t>, </a:t>
            </a:r>
            <a:r>
              <a:rPr lang="ko-KR" altLang="en-US" dirty="0"/>
              <a:t>이때는 </a:t>
            </a:r>
            <a:r>
              <a:rPr lang="ko-KR" altLang="en-US" dirty="0" err="1"/>
              <a:t>분산시스템하려면</a:t>
            </a:r>
            <a:r>
              <a:rPr lang="ko-KR" altLang="en-US" dirty="0"/>
              <a:t> </a:t>
            </a:r>
            <a:r>
              <a:rPr lang="en-US" altLang="ko-KR" dirty="0"/>
              <a:t>Master-slave</a:t>
            </a:r>
            <a:r>
              <a:rPr lang="ko-KR" altLang="en-US" dirty="0"/>
              <a:t>방식 에서는 </a:t>
            </a:r>
            <a:r>
              <a:rPr lang="en-US" altLang="ko-KR" dirty="0"/>
              <a:t>Isolation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 err="1"/>
              <a:t>깨질수밖에</a:t>
            </a:r>
            <a:r>
              <a:rPr lang="ko-KR" altLang="en-US" dirty="0"/>
              <a:t> 없음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를 유지하려면 </a:t>
            </a:r>
            <a:r>
              <a:rPr lang="ko-KR" altLang="en-US" dirty="0" err="1"/>
              <a:t>데이터일관성유지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39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 err="1"/>
              <a:t>랭귀지만쓰는게아니다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 이상 관계형데이터베이스에 의존하지않고</a:t>
            </a:r>
            <a:r>
              <a:rPr lang="en-US" altLang="ko-KR" dirty="0"/>
              <a:t>, </a:t>
            </a:r>
            <a:r>
              <a:rPr lang="ko-KR" altLang="en-US" dirty="0"/>
              <a:t>새로운 구조를 통해 기존의 문제를 해결한다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7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그래프모델 </a:t>
            </a:r>
            <a:r>
              <a:rPr lang="en-US" altLang="ko-KR" dirty="0"/>
              <a:t>: </a:t>
            </a:r>
            <a:r>
              <a:rPr lang="ko-KR" altLang="en-US" dirty="0" err="1"/>
              <a:t>관계형와</a:t>
            </a:r>
            <a:r>
              <a:rPr lang="ko-KR" altLang="en-US" dirty="0"/>
              <a:t> </a:t>
            </a:r>
            <a:r>
              <a:rPr lang="ko-KR" altLang="en-US" dirty="0" err="1"/>
              <a:t>연관있어서</a:t>
            </a:r>
            <a:r>
              <a:rPr lang="ko-KR" altLang="en-US" dirty="0"/>
              <a:t> </a:t>
            </a:r>
            <a:r>
              <a:rPr lang="en-US" altLang="ko-KR" dirty="0"/>
              <a:t>NoSQL</a:t>
            </a:r>
            <a:r>
              <a:rPr lang="ko-KR" altLang="en-US" dirty="0"/>
              <a:t>로 </a:t>
            </a:r>
            <a:r>
              <a:rPr lang="ko-KR" altLang="en-US" dirty="0" err="1"/>
              <a:t>안보는사람도있음</a:t>
            </a:r>
            <a:r>
              <a:rPr lang="en-US" altLang="ko-KR" dirty="0"/>
              <a:t>. But, NoSQL</a:t>
            </a:r>
            <a:r>
              <a:rPr lang="ko-KR" altLang="en-US" dirty="0"/>
              <a:t>특성임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집합지향 </a:t>
            </a:r>
            <a:r>
              <a:rPr lang="en-US" altLang="ko-KR" dirty="0"/>
              <a:t>: </a:t>
            </a:r>
            <a:r>
              <a:rPr lang="ko-KR" altLang="en-US" dirty="0"/>
              <a:t>관계형을 벗어나려는 노력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88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RDBMS </a:t>
            </a:r>
            <a:r>
              <a:rPr lang="ko-KR" altLang="en-US" dirty="0"/>
              <a:t>의 </a:t>
            </a:r>
            <a:r>
              <a:rPr lang="ko-KR" altLang="en-US" dirty="0" err="1"/>
              <a:t>키값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75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sTRign</a:t>
            </a:r>
            <a:r>
              <a:rPr lang="ko-KR" altLang="en-US" dirty="0"/>
              <a:t>속성의 어떤 값이다 정의를 </a:t>
            </a:r>
            <a:r>
              <a:rPr lang="ko-KR" altLang="en-US" dirty="0" err="1"/>
              <a:t>할필요없음</a:t>
            </a:r>
            <a:r>
              <a:rPr lang="en-US" altLang="ko-KR" dirty="0"/>
              <a:t>. </a:t>
            </a:r>
            <a:r>
              <a:rPr lang="ko-KR" altLang="en-US" dirty="0"/>
              <a:t>스키마 제거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데이터가 들어가는 순서가 관계가 없음</a:t>
            </a:r>
            <a:r>
              <a:rPr lang="en-US" altLang="ko-KR" dirty="0"/>
              <a:t>. Hello</a:t>
            </a:r>
            <a:r>
              <a:rPr lang="ko-KR" altLang="en-US" dirty="0"/>
              <a:t>였다가 </a:t>
            </a:r>
            <a:r>
              <a:rPr lang="en-US" altLang="ko-KR" dirty="0"/>
              <a:t>object</a:t>
            </a:r>
            <a:r>
              <a:rPr lang="ko-KR" altLang="en-US" dirty="0" err="1"/>
              <a:t>엿다가</a:t>
            </a:r>
            <a:r>
              <a:rPr lang="ko-KR" altLang="en-US" dirty="0"/>
              <a:t> 숫자였다가 해도 작동함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문제점</a:t>
            </a:r>
            <a:r>
              <a:rPr lang="en-US" altLang="ko-KR" dirty="0"/>
              <a:t>) </a:t>
            </a:r>
            <a:r>
              <a:rPr lang="ko-KR" altLang="en-US" dirty="0"/>
              <a:t>데이터를 넣었는데 각각의 데이터가 무엇을 의미하는지 </a:t>
            </a:r>
            <a:r>
              <a:rPr lang="ko-KR" altLang="en-US" dirty="0" err="1"/>
              <a:t>정의되어있지</a:t>
            </a:r>
            <a:r>
              <a:rPr lang="ko-KR" altLang="en-US" dirty="0"/>
              <a:t> 않음</a:t>
            </a:r>
            <a:r>
              <a:rPr lang="en-US" altLang="ko-KR" dirty="0"/>
              <a:t>. </a:t>
            </a:r>
            <a:r>
              <a:rPr lang="ko-KR" altLang="en-US" dirty="0"/>
              <a:t>컬럼이 관리했는데</a:t>
            </a:r>
            <a:r>
              <a:rPr lang="en-US" altLang="ko-KR" dirty="0"/>
              <a:t>, </a:t>
            </a:r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어디서 관리한다고</a:t>
            </a:r>
            <a:r>
              <a:rPr lang="en-US" altLang="ko-KR" dirty="0"/>
              <a:t>??????????</a:t>
            </a:r>
          </a:p>
          <a:p>
            <a:r>
              <a:rPr lang="ko-KR" altLang="en-US" dirty="0"/>
              <a:t>문서모델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25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기존엔 </a:t>
            </a:r>
            <a:r>
              <a:rPr lang="ko-KR" altLang="en-US" dirty="0" err="1"/>
              <a:t>데이터저장할때</a:t>
            </a:r>
            <a:r>
              <a:rPr lang="ko-KR" altLang="en-US" dirty="0"/>
              <a:t> </a:t>
            </a:r>
            <a:r>
              <a:rPr lang="ko-KR" altLang="en-US" dirty="0" err="1"/>
              <a:t>스키마에따라서</a:t>
            </a:r>
            <a:r>
              <a:rPr lang="ko-KR" altLang="en-US" dirty="0"/>
              <a:t>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en-US" altLang="ko-KR" dirty="0"/>
              <a:t>row</a:t>
            </a:r>
            <a:r>
              <a:rPr lang="ko-KR" altLang="en-US" dirty="0"/>
              <a:t>로 저장해서 관리함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But,</a:t>
            </a:r>
            <a:r>
              <a:rPr lang="ko-KR" altLang="en-US" dirty="0"/>
              <a:t> </a:t>
            </a:r>
            <a:r>
              <a:rPr lang="en-US" altLang="ko-KR" dirty="0"/>
              <a:t>row</a:t>
            </a:r>
            <a:r>
              <a:rPr lang="ko-KR" altLang="en-US" dirty="0" err="1"/>
              <a:t>단위가아니고</a:t>
            </a:r>
            <a:r>
              <a:rPr lang="ko-KR" altLang="en-US" dirty="0"/>
              <a:t> </a:t>
            </a:r>
            <a:r>
              <a:rPr lang="en-US" altLang="ko-KR" dirty="0" err="1"/>
              <a:t>colum</a:t>
            </a:r>
            <a:r>
              <a:rPr lang="ko-KR" altLang="en-US" dirty="0"/>
              <a:t>단위로 관리함</a:t>
            </a:r>
            <a:endParaRPr lang="en-US" altLang="ko-KR" dirty="0"/>
          </a:p>
          <a:p>
            <a:r>
              <a:rPr lang="ko-KR" altLang="en-US" dirty="0"/>
              <a:t>장점</a:t>
            </a:r>
            <a:r>
              <a:rPr lang="en-US" altLang="ko-KR" dirty="0"/>
              <a:t>) </a:t>
            </a:r>
            <a:r>
              <a:rPr lang="ko-KR" altLang="en-US" dirty="0"/>
              <a:t>새로운 데이터를 관리하기 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단점</a:t>
            </a:r>
            <a:r>
              <a:rPr lang="en-US" altLang="ko-KR" dirty="0"/>
              <a:t>) </a:t>
            </a:r>
            <a:r>
              <a:rPr lang="ko-KR" altLang="en-US" dirty="0" err="1"/>
              <a:t>어떤거를</a:t>
            </a:r>
            <a:r>
              <a:rPr lang="ko-KR" altLang="en-US" dirty="0"/>
              <a:t> 읽고 </a:t>
            </a:r>
            <a:r>
              <a:rPr lang="ko-KR" altLang="en-US" dirty="0" err="1"/>
              <a:t>쓰기할때</a:t>
            </a:r>
            <a:r>
              <a:rPr lang="ko-KR" altLang="en-US" dirty="0"/>
              <a:t> 문제가 발생함</a:t>
            </a:r>
            <a:r>
              <a:rPr lang="en-US" altLang="ko-KR" dirty="0"/>
              <a:t>. </a:t>
            </a:r>
            <a:r>
              <a:rPr lang="ko-KR" altLang="en-US" dirty="0" err="1"/>
              <a:t>읽는것은</a:t>
            </a:r>
            <a:r>
              <a:rPr lang="ko-KR" altLang="en-US" dirty="0"/>
              <a:t> </a:t>
            </a:r>
            <a:r>
              <a:rPr lang="en-US" altLang="ko-KR" dirty="0"/>
              <a:t>row</a:t>
            </a:r>
            <a:r>
              <a:rPr lang="ko-KR" altLang="en-US" dirty="0"/>
              <a:t>값을 </a:t>
            </a:r>
            <a:r>
              <a:rPr lang="ko-KR" altLang="en-US" dirty="0" err="1"/>
              <a:t>가져올테니까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Pandas</a:t>
            </a:r>
            <a:r>
              <a:rPr lang="ko-KR" altLang="en-US" dirty="0"/>
              <a:t>는</a:t>
            </a:r>
            <a:r>
              <a:rPr lang="en-US" altLang="ko-KR" dirty="0"/>
              <a:t>column</a:t>
            </a:r>
            <a:r>
              <a:rPr lang="ko-KR" altLang="en-US" dirty="0"/>
              <a:t>으로 </a:t>
            </a:r>
            <a:r>
              <a:rPr lang="ko-KR" altLang="en-US" dirty="0" err="1"/>
              <a:t>관리하고있음</a:t>
            </a:r>
            <a:r>
              <a:rPr lang="en-US" altLang="ko-KR" dirty="0"/>
              <a:t>.(DBMS</a:t>
            </a:r>
            <a:r>
              <a:rPr lang="ko-KR" altLang="en-US" dirty="0" err="1"/>
              <a:t>시스템은아니지만</a:t>
            </a:r>
            <a:r>
              <a:rPr lang="en-US" altLang="ko-KR" dirty="0"/>
              <a:t>.. </a:t>
            </a:r>
            <a:r>
              <a:rPr lang="ko-KR" altLang="en-US" dirty="0" err="1"/>
              <a:t>안ㅁ튼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컬럼별로 잘라서 서버에서 </a:t>
            </a:r>
            <a:r>
              <a:rPr lang="ko-KR" altLang="en-US" dirty="0" err="1"/>
              <a:t>관리하면됨</a:t>
            </a:r>
            <a:r>
              <a:rPr lang="en-US" altLang="ko-KR" dirty="0"/>
              <a:t>. But, </a:t>
            </a:r>
            <a:r>
              <a:rPr lang="ko-KR" altLang="en-US" dirty="0"/>
              <a:t>사용자가 나중에 </a:t>
            </a:r>
            <a:r>
              <a:rPr lang="en-US" altLang="ko-KR" dirty="0"/>
              <a:t>row</a:t>
            </a:r>
            <a:r>
              <a:rPr lang="ko-KR" altLang="en-US" dirty="0"/>
              <a:t>형태로 </a:t>
            </a:r>
            <a:r>
              <a:rPr lang="ko-KR" altLang="en-US" dirty="0" err="1"/>
              <a:t>합쳐가지고</a:t>
            </a:r>
            <a:r>
              <a:rPr lang="ko-KR" altLang="en-US" dirty="0"/>
              <a:t> </a:t>
            </a:r>
            <a:r>
              <a:rPr lang="ko-KR" altLang="en-US" dirty="0" err="1"/>
              <a:t>써야한다는게문제이긴함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83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 Diagram</a:t>
            </a:r>
            <a:r>
              <a:rPr lang="ko-KR" altLang="en-US" dirty="0"/>
              <a:t>과 유사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노드가 하나의 데이터를 의미</a:t>
            </a:r>
            <a:r>
              <a:rPr lang="en-US" altLang="ko-KR" dirty="0"/>
              <a:t>. </a:t>
            </a:r>
            <a:r>
              <a:rPr lang="ko-KR" altLang="en-US" dirty="0" err="1"/>
              <a:t>기존에비해</a:t>
            </a:r>
            <a:r>
              <a:rPr lang="ko-KR" altLang="en-US" dirty="0"/>
              <a:t> 확장성을 </a:t>
            </a:r>
            <a:r>
              <a:rPr lang="ko-KR" altLang="en-US" dirty="0" err="1"/>
              <a:t>갖고있음</a:t>
            </a:r>
            <a:r>
              <a:rPr lang="en-US" altLang="ko-KR" dirty="0"/>
              <a:t>. But, </a:t>
            </a:r>
            <a:r>
              <a:rPr lang="ko-KR" altLang="en-US" dirty="0"/>
              <a:t>각각의 데이터에 대해 관계를 </a:t>
            </a:r>
            <a:r>
              <a:rPr lang="ko-KR" altLang="en-US" dirty="0" err="1"/>
              <a:t>설정해줘야해서</a:t>
            </a:r>
            <a:r>
              <a:rPr lang="ko-KR" altLang="en-US" dirty="0"/>
              <a:t> 기존보다 복잡함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</a:t>
            </a:r>
            <a:r>
              <a:rPr lang="en-US" altLang="ko-KR" dirty="0"/>
              <a:t>)</a:t>
            </a:r>
            <a:r>
              <a:rPr lang="ko-KR" altLang="en-US" dirty="0"/>
              <a:t>각각의 노드가 하나의 테이블 의미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값모델은 </a:t>
            </a:r>
            <a:r>
              <a:rPr lang="en-US" altLang="ko-KR" dirty="0"/>
              <a:t>documentation</a:t>
            </a:r>
            <a:r>
              <a:rPr lang="ko-KR" altLang="en-US" dirty="0"/>
              <a:t>모델보다 </a:t>
            </a:r>
            <a:r>
              <a:rPr lang="ko-KR" altLang="en-US" dirty="0" err="1"/>
              <a:t>발전된것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어떤 스키마</a:t>
            </a:r>
            <a:r>
              <a:rPr lang="en-US" altLang="ko-KR" dirty="0"/>
              <a:t>(</a:t>
            </a:r>
            <a:r>
              <a:rPr lang="ko-KR" altLang="en-US" dirty="0" err="1"/>
              <a:t>필드에대한</a:t>
            </a:r>
            <a:r>
              <a:rPr lang="ko-KR" altLang="en-US" dirty="0"/>
              <a:t> 설명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추가한것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</a:t>
            </a:r>
            <a:r>
              <a:rPr lang="en-US" altLang="ko-KR" dirty="0"/>
              <a:t>SQL</a:t>
            </a:r>
            <a:r>
              <a:rPr lang="ko-KR" altLang="en-US" dirty="0"/>
              <a:t>과 </a:t>
            </a:r>
            <a:r>
              <a:rPr lang="ko-KR" altLang="en-US" dirty="0" err="1"/>
              <a:t>비슷해짐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다큐멘테이션모델은 기존의</a:t>
            </a:r>
            <a:r>
              <a:rPr lang="en-US" altLang="ko-KR" dirty="0"/>
              <a:t>RDBMS</a:t>
            </a:r>
            <a:r>
              <a:rPr lang="ko-KR" altLang="en-US" dirty="0"/>
              <a:t>에서 몇가지 속성을 제외해서</a:t>
            </a:r>
            <a:r>
              <a:rPr lang="en-US" altLang="ko-KR" dirty="0"/>
              <a:t>, </a:t>
            </a:r>
            <a:r>
              <a:rPr lang="ko-KR" altLang="en-US" dirty="0"/>
              <a:t>일부 </a:t>
            </a:r>
            <a:r>
              <a:rPr lang="en-US" altLang="ko-KR" dirty="0"/>
              <a:t>ACID</a:t>
            </a:r>
            <a:r>
              <a:rPr lang="ko-KR" altLang="en-US" dirty="0"/>
              <a:t>를 </a:t>
            </a:r>
            <a:r>
              <a:rPr lang="ko-KR" altLang="en-US" dirty="0" err="1"/>
              <a:t>만족하진못하지만</a:t>
            </a:r>
            <a:r>
              <a:rPr lang="en-US" altLang="ko-KR" dirty="0"/>
              <a:t>, </a:t>
            </a:r>
            <a:r>
              <a:rPr lang="ko-KR" altLang="en-US" dirty="0"/>
              <a:t>분산관리가 가능해지도록 </a:t>
            </a:r>
            <a:r>
              <a:rPr lang="ko-KR" altLang="en-US" dirty="0" err="1"/>
              <a:t>한것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완전다른게아님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</a:t>
            </a:r>
            <a:r>
              <a:rPr lang="en-US" altLang="ko-KR" dirty="0" err="1"/>
              <a:t>dBMS</a:t>
            </a:r>
            <a:r>
              <a:rPr lang="ko-KR" altLang="en-US" dirty="0"/>
              <a:t>의 문제점 </a:t>
            </a:r>
            <a:r>
              <a:rPr lang="en-US" altLang="ko-KR" dirty="0"/>
              <a:t>: schema</a:t>
            </a:r>
            <a:r>
              <a:rPr lang="ko-KR" altLang="en-US" dirty="0"/>
              <a:t>가 </a:t>
            </a:r>
            <a:r>
              <a:rPr lang="ko-KR" altLang="en-US" dirty="0" err="1"/>
              <a:t>고정되어있음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	- </a:t>
            </a:r>
            <a:r>
              <a:rPr lang="ko-KR" altLang="en-US" dirty="0"/>
              <a:t>실수로 </a:t>
            </a:r>
            <a:r>
              <a:rPr lang="ko-KR" altLang="en-US" dirty="0" err="1"/>
              <a:t>다른타입의</a:t>
            </a:r>
            <a:r>
              <a:rPr lang="ko-KR" altLang="en-US" dirty="0"/>
              <a:t> 데이터를 넣더라도 </a:t>
            </a:r>
            <a:r>
              <a:rPr lang="en-US" altLang="ko-KR" dirty="0"/>
              <a:t>scheme</a:t>
            </a:r>
            <a:r>
              <a:rPr lang="ko-KR" altLang="en-US" dirty="0"/>
              <a:t>에서 체크를 </a:t>
            </a:r>
            <a:r>
              <a:rPr lang="ko-KR" altLang="en-US" dirty="0" err="1"/>
              <a:t>해줌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데이터속성이 변화되는 빅데이터같은 경우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새로운 데이터를 </a:t>
            </a:r>
            <a:r>
              <a:rPr lang="ko-KR" altLang="en-US" dirty="0" err="1"/>
              <a:t>추가할때마다</a:t>
            </a:r>
            <a:r>
              <a:rPr lang="ko-KR" altLang="en-US" dirty="0"/>
              <a:t> 새로운 컬럼을 추가하기 위해</a:t>
            </a:r>
            <a:r>
              <a:rPr lang="en-US" altLang="ko-KR" dirty="0"/>
              <a:t>, </a:t>
            </a:r>
            <a:r>
              <a:rPr lang="ko-KR" altLang="en-US" dirty="0"/>
              <a:t>새로 추가된 데이터가 기존의 데이터타입과 </a:t>
            </a:r>
            <a:r>
              <a:rPr lang="ko-KR" altLang="en-US" dirty="0" err="1"/>
              <a:t>안맞을수도있음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ex) </a:t>
            </a:r>
            <a:r>
              <a:rPr lang="ko-KR" altLang="en-US" dirty="0"/>
              <a:t>페이스북 </a:t>
            </a:r>
            <a:r>
              <a:rPr lang="en-US" altLang="ko-KR" dirty="0"/>
              <a:t>: </a:t>
            </a:r>
            <a:r>
              <a:rPr lang="ko-KR" altLang="en-US" dirty="0"/>
              <a:t>처음엔 이름</a:t>
            </a:r>
            <a:r>
              <a:rPr lang="en-US" altLang="ko-KR" dirty="0"/>
              <a:t>/</a:t>
            </a:r>
            <a:r>
              <a:rPr lang="ko-KR" altLang="en-US" dirty="0"/>
              <a:t>이메일만 </a:t>
            </a:r>
            <a:r>
              <a:rPr lang="ko-KR" altLang="en-US" dirty="0" err="1"/>
              <a:t>넣음됐는데</a:t>
            </a:r>
            <a:r>
              <a:rPr lang="en-US" altLang="ko-KR" dirty="0"/>
              <a:t>,</a:t>
            </a:r>
            <a:r>
              <a:rPr lang="ko-KR" altLang="en-US" dirty="0"/>
              <a:t> 최근엔 그룹</a:t>
            </a:r>
            <a:r>
              <a:rPr lang="en-US" altLang="ko-KR" dirty="0"/>
              <a:t>, </a:t>
            </a:r>
            <a:r>
              <a:rPr lang="ko-KR" altLang="en-US" dirty="0"/>
              <a:t>기업명 등등의 정보를 저장함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 operation : </a:t>
            </a:r>
            <a:r>
              <a:rPr lang="ko-KR" altLang="en-US" dirty="0"/>
              <a:t>두개의 </a:t>
            </a:r>
            <a:r>
              <a:rPr lang="ko-KR" altLang="en-US" dirty="0" err="1"/>
              <a:t>키값을</a:t>
            </a:r>
            <a:r>
              <a:rPr lang="ko-KR" altLang="en-US" dirty="0"/>
              <a:t> 가져와서 </a:t>
            </a:r>
            <a:r>
              <a:rPr lang="ko-KR" altLang="en-US" dirty="0" err="1"/>
              <a:t>합쳐버리는것</a:t>
            </a:r>
            <a:r>
              <a:rPr lang="en-US" altLang="ko-KR" dirty="0"/>
              <a:t>. </a:t>
            </a:r>
            <a:r>
              <a:rPr lang="ko-KR" altLang="en-US" dirty="0"/>
              <a:t>데이터가 많으면 </a:t>
            </a:r>
            <a:r>
              <a:rPr lang="ko-KR" altLang="en-US" dirty="0" err="1"/>
              <a:t>일일히</a:t>
            </a:r>
            <a:r>
              <a:rPr lang="ko-KR" altLang="en-US" dirty="0"/>
              <a:t> 다 비교해주려면 시간이 </a:t>
            </a:r>
            <a:r>
              <a:rPr lang="ko-KR" altLang="en-US" dirty="0" err="1"/>
              <a:t>오래걸림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- </a:t>
            </a:r>
            <a:r>
              <a:rPr lang="ko-KR" altLang="en-US" dirty="0" err="1"/>
              <a:t>키값맞는애들만</a:t>
            </a:r>
            <a:r>
              <a:rPr lang="ko-KR" altLang="en-US" dirty="0"/>
              <a:t> </a:t>
            </a:r>
            <a:r>
              <a:rPr lang="ko-KR" altLang="en-US" dirty="0" err="1"/>
              <a:t>합치면되는데</a:t>
            </a:r>
            <a:r>
              <a:rPr lang="en-US" altLang="ko-KR" dirty="0"/>
              <a:t>, </a:t>
            </a:r>
            <a:r>
              <a:rPr lang="ko-KR" altLang="en-US" dirty="0"/>
              <a:t>전체 </a:t>
            </a:r>
            <a:r>
              <a:rPr lang="ko-KR" altLang="en-US" dirty="0" err="1"/>
              <a:t>키값을</a:t>
            </a:r>
            <a:r>
              <a:rPr lang="ko-KR" altLang="en-US" dirty="0"/>
              <a:t> </a:t>
            </a:r>
            <a:r>
              <a:rPr lang="ko-KR" altLang="en-US" dirty="0" err="1"/>
              <a:t>뒤져야하니까</a:t>
            </a:r>
            <a:r>
              <a:rPr lang="ko-KR" altLang="en-US" dirty="0"/>
              <a:t> 효율이 떨어짐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ACID </a:t>
            </a:r>
            <a:r>
              <a:rPr lang="ko-KR" altLang="en-US" dirty="0"/>
              <a:t>트랜잭션 </a:t>
            </a:r>
            <a:r>
              <a:rPr lang="en-US" altLang="ko-KR" dirty="0"/>
              <a:t>: </a:t>
            </a:r>
            <a:r>
              <a:rPr lang="ko-KR" altLang="en-US" dirty="0"/>
              <a:t>데이터베이스가 갖춰야하는 </a:t>
            </a:r>
            <a:r>
              <a:rPr lang="en-US" altLang="ko-KR" dirty="0"/>
              <a:t>4</a:t>
            </a:r>
            <a:r>
              <a:rPr lang="ko-KR" altLang="en-US" dirty="0"/>
              <a:t>가지 시스템임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A : </a:t>
            </a:r>
            <a:r>
              <a:rPr lang="ko-KR" altLang="en-US" dirty="0" err="1"/>
              <a:t>도중까지실행되다가</a:t>
            </a:r>
            <a:r>
              <a:rPr lang="ko-KR" altLang="en-US" dirty="0"/>
              <a:t> </a:t>
            </a:r>
            <a:r>
              <a:rPr lang="ko-KR" altLang="en-US" dirty="0" err="1"/>
              <a:t>멈췄을때의</a:t>
            </a:r>
            <a:r>
              <a:rPr lang="ko-KR" altLang="en-US" dirty="0"/>
              <a:t> 문제점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DB</a:t>
            </a:r>
            <a:r>
              <a:rPr lang="ko-KR" altLang="en-US" dirty="0"/>
              <a:t>가 갖는 속성이 항상 </a:t>
            </a:r>
            <a:r>
              <a:rPr lang="ko-KR" altLang="en-US" dirty="0" err="1"/>
              <a:t>유지되어야함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D : </a:t>
            </a:r>
            <a:r>
              <a:rPr lang="ko-KR" altLang="en-US" dirty="0"/>
              <a:t>한번 성공한 작업은 에러가 발생해도 </a:t>
            </a:r>
            <a:r>
              <a:rPr lang="ko-KR" altLang="en-US" dirty="0" err="1"/>
              <a:t>돌어가지</a:t>
            </a:r>
            <a:r>
              <a:rPr lang="ko-KR" altLang="en-US" dirty="0"/>
              <a:t>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27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12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대량 </a:t>
            </a:r>
            <a:r>
              <a:rPr lang="en-US" altLang="ko-KR" dirty="0"/>
              <a:t>: 100</a:t>
            </a:r>
            <a:r>
              <a:rPr lang="ko-KR" altLang="en-US" dirty="0"/>
              <a:t>테라</a:t>
            </a:r>
            <a:r>
              <a:rPr lang="en-US" altLang="ko-KR" dirty="0"/>
              <a:t>. RDBMS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구글 </a:t>
            </a:r>
            <a:r>
              <a:rPr lang="en-US" altLang="ko-KR" dirty="0"/>
              <a:t>: </a:t>
            </a:r>
            <a:r>
              <a:rPr lang="ko-KR" altLang="en-US" dirty="0"/>
              <a:t>검색기록 다 수집함</a:t>
            </a:r>
            <a:r>
              <a:rPr lang="en-US" altLang="ko-KR" dirty="0"/>
              <a:t>. </a:t>
            </a:r>
            <a:r>
              <a:rPr lang="ko-KR" altLang="en-US" dirty="0" err="1"/>
              <a:t>아주크기때문에</a:t>
            </a:r>
            <a:r>
              <a:rPr lang="ko-KR" altLang="en-US" dirty="0"/>
              <a:t> 분산으로 관리하여 </a:t>
            </a:r>
            <a:r>
              <a:rPr lang="en-US" altLang="ko-KR" dirty="0"/>
              <a:t>NoSQL</a:t>
            </a:r>
            <a:r>
              <a:rPr lang="ko-KR" altLang="en-US" dirty="0"/>
              <a:t>이 필요함</a:t>
            </a:r>
            <a:r>
              <a:rPr lang="en-US" altLang="ko-KR" dirty="0"/>
              <a:t>. </a:t>
            </a:r>
            <a:r>
              <a:rPr lang="ko-KR" altLang="en-US" dirty="0"/>
              <a:t>스키마를 일부 완화시키거나 </a:t>
            </a:r>
            <a:r>
              <a:rPr lang="en-US" altLang="ko-KR" dirty="0"/>
              <a:t>…</a:t>
            </a:r>
            <a:r>
              <a:rPr lang="ko-KR" altLang="en-US" dirty="0"/>
              <a:t>시켜서 비정형데이터로 만듦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시스템관점에서 </a:t>
            </a:r>
            <a:r>
              <a:rPr lang="ko-KR" altLang="en-US" dirty="0" err="1"/>
              <a:t>비정형데이터일뿐</a:t>
            </a:r>
            <a:r>
              <a:rPr lang="en-US" altLang="ko-KR" dirty="0"/>
              <a:t>. </a:t>
            </a:r>
            <a:r>
              <a:rPr lang="ko-KR" altLang="en-US" dirty="0"/>
              <a:t>시스템상에서 </a:t>
            </a:r>
            <a:r>
              <a:rPr lang="en-US" altLang="ko-KR" dirty="0"/>
              <a:t>application</a:t>
            </a:r>
            <a:r>
              <a:rPr lang="ko-KR" altLang="en-US" dirty="0"/>
              <a:t>단으로 짐을 넘겨버린 꼴</a:t>
            </a:r>
            <a:r>
              <a:rPr lang="en-US" altLang="ko-KR" dirty="0"/>
              <a:t>. </a:t>
            </a:r>
            <a:r>
              <a:rPr lang="ko-KR" altLang="en-US" dirty="0"/>
              <a:t>어차피 </a:t>
            </a:r>
            <a:r>
              <a:rPr lang="en-US" altLang="ko-KR" dirty="0"/>
              <a:t>application</a:t>
            </a:r>
            <a:r>
              <a:rPr lang="ko-KR" altLang="en-US" dirty="0"/>
              <a:t>에서 </a:t>
            </a:r>
            <a:r>
              <a:rPr lang="ko-KR" altLang="en-US" dirty="0" err="1"/>
              <a:t>정형화시켜야한다는뜻인듯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NoSQL</a:t>
            </a:r>
            <a:r>
              <a:rPr lang="ko-KR" altLang="en-US" dirty="0" err="1"/>
              <a:t>이완벽하게</a:t>
            </a:r>
            <a:r>
              <a:rPr lang="ko-KR" altLang="en-US" dirty="0"/>
              <a:t> </a:t>
            </a:r>
            <a:r>
              <a:rPr lang="ko-KR" altLang="en-US" dirty="0" err="1"/>
              <a:t>대체한다는것은</a:t>
            </a:r>
            <a:r>
              <a:rPr lang="ko-KR" altLang="en-US" dirty="0"/>
              <a:t> 아님</a:t>
            </a:r>
            <a:r>
              <a:rPr lang="en-US" altLang="ko-KR" dirty="0"/>
              <a:t>.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</a:t>
            </a:r>
            <a:r>
              <a:rPr lang="ko-KR" altLang="en-US" dirty="0"/>
              <a:t>보다 </a:t>
            </a:r>
            <a:r>
              <a:rPr lang="en-US" altLang="ko-KR" dirty="0"/>
              <a:t>R</a:t>
            </a:r>
            <a:r>
              <a:rPr lang="ko-KR" altLang="en-US" dirty="0"/>
              <a:t>작업이 훨씬 많고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</a:t>
            </a:r>
            <a:r>
              <a:rPr lang="ko-KR" altLang="en-US" dirty="0" err="1"/>
              <a:t>는하지만</a:t>
            </a:r>
            <a:r>
              <a:rPr lang="ko-KR" altLang="en-US" dirty="0"/>
              <a:t> </a:t>
            </a:r>
            <a:r>
              <a:rPr lang="ko-KR" altLang="en-US" dirty="0" err="1"/>
              <a:t>기존값을</a:t>
            </a:r>
            <a:r>
              <a:rPr lang="ko-KR" altLang="en-US" dirty="0"/>
              <a:t> </a:t>
            </a:r>
            <a:r>
              <a:rPr lang="ko-KR" altLang="en-US" dirty="0" err="1"/>
              <a:t>업데이트하진않을때</a:t>
            </a:r>
            <a:r>
              <a:rPr lang="en-US" altLang="ko-KR" dirty="0"/>
              <a:t>. NoSQL</a:t>
            </a:r>
            <a:r>
              <a:rPr lang="ko-KR" altLang="en-US" dirty="0"/>
              <a:t>을 사용함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8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57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왜쓰냐</a:t>
            </a:r>
            <a:r>
              <a:rPr lang="en-US" altLang="ko-KR" dirty="0"/>
              <a:t>) </a:t>
            </a:r>
            <a:r>
              <a:rPr lang="ko-KR" altLang="en-US" dirty="0" err="1"/>
              <a:t>윈도으</a:t>
            </a:r>
            <a:r>
              <a:rPr lang="en-US" altLang="ko-KR" dirty="0"/>
              <a:t>,</a:t>
            </a:r>
            <a:r>
              <a:rPr lang="en-US" altLang="ko-KR" dirty="0" err="1"/>
              <a:t>linux</a:t>
            </a:r>
            <a:r>
              <a:rPr lang="en-US" altLang="ko-KR" dirty="0"/>
              <a:t>,</a:t>
            </a:r>
            <a:r>
              <a:rPr lang="ko-KR" altLang="en-US" dirty="0"/>
              <a:t>맥 </a:t>
            </a:r>
            <a:r>
              <a:rPr lang="ko-KR" altLang="en-US" dirty="0" err="1"/>
              <a:t>다쓸수있음</a:t>
            </a:r>
            <a:r>
              <a:rPr lang="en-US" altLang="ko-KR" dirty="0"/>
              <a:t>. But, </a:t>
            </a:r>
            <a:r>
              <a:rPr lang="ko-KR" altLang="en-US" dirty="0"/>
              <a:t>거의 모든</a:t>
            </a:r>
            <a:r>
              <a:rPr lang="en-US" altLang="ko-KR" dirty="0"/>
              <a:t>SQL</a:t>
            </a:r>
            <a:r>
              <a:rPr lang="ko-KR" altLang="en-US" dirty="0"/>
              <a:t>이 다 지원하지 </a:t>
            </a:r>
            <a:r>
              <a:rPr lang="ko-KR" altLang="en-US" dirty="0" err="1"/>
              <a:t>ㅋㅋ</a:t>
            </a:r>
            <a:r>
              <a:rPr lang="en-US" altLang="ko-KR" dirty="0" err="1"/>
              <a:t>MsSQL</a:t>
            </a:r>
            <a:r>
              <a:rPr lang="ko-KR" altLang="en-US" dirty="0" err="1"/>
              <a:t>같은애들빼고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등등</a:t>
            </a:r>
            <a:r>
              <a:rPr lang="en-US" altLang="ko-KR" dirty="0"/>
              <a:t>… </a:t>
            </a:r>
            <a:r>
              <a:rPr lang="ko-KR" altLang="en-US" dirty="0"/>
              <a:t>당연한말들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Binary JSON (BSON) </a:t>
            </a:r>
            <a:r>
              <a:rPr lang="ko-KR" altLang="en-US" dirty="0"/>
              <a:t>사용 </a:t>
            </a:r>
            <a:r>
              <a:rPr lang="en-US" altLang="ko-KR" dirty="0"/>
              <a:t>: </a:t>
            </a:r>
            <a:r>
              <a:rPr lang="ko-KR" altLang="en-US" dirty="0" err="1"/>
              <a:t>웹이랑</a:t>
            </a:r>
            <a:r>
              <a:rPr lang="ko-KR" altLang="en-US" dirty="0"/>
              <a:t> 연결하기 굉장히 좋음</a:t>
            </a:r>
            <a:r>
              <a:rPr lang="en-US" altLang="ko-KR" dirty="0"/>
              <a:t>. </a:t>
            </a:r>
            <a:r>
              <a:rPr lang="en-US" altLang="ko-KR" dirty="0" err="1"/>
              <a:t>Javascript</a:t>
            </a:r>
            <a:r>
              <a:rPr lang="ko-KR" altLang="en-US" dirty="0"/>
              <a:t>에서 </a:t>
            </a:r>
            <a:r>
              <a:rPr lang="ko-KR" altLang="en-US" dirty="0" err="1"/>
              <a:t>쓰기좋은</a:t>
            </a:r>
            <a:r>
              <a:rPr lang="ko-KR" altLang="en-US" dirty="0"/>
              <a:t> 타입으로 </a:t>
            </a:r>
            <a:r>
              <a:rPr lang="ko-KR" altLang="en-US" dirty="0" err="1"/>
              <a:t>관리하기때문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갖고와서</a:t>
            </a:r>
            <a:r>
              <a:rPr lang="ko-KR" altLang="en-US" dirty="0"/>
              <a:t> 바로</a:t>
            </a:r>
            <a:r>
              <a:rPr lang="en-US" altLang="ko-KR" dirty="0"/>
              <a:t> </a:t>
            </a:r>
            <a:r>
              <a:rPr lang="ko-KR" altLang="en-US" dirty="0"/>
              <a:t>웹에 </a:t>
            </a:r>
            <a:r>
              <a:rPr lang="ko-KR" altLang="en-US" dirty="0" err="1"/>
              <a:t>쓰기좋음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44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범용 </a:t>
            </a:r>
            <a:r>
              <a:rPr lang="en-US" altLang="ko-KR" dirty="0"/>
              <a:t>: </a:t>
            </a:r>
            <a:r>
              <a:rPr lang="ko-KR" altLang="en-US" dirty="0"/>
              <a:t>그래프</a:t>
            </a:r>
            <a:r>
              <a:rPr lang="en-US" altLang="ko-KR" dirty="0"/>
              <a:t>.. </a:t>
            </a:r>
            <a:r>
              <a:rPr lang="ko-KR" altLang="en-US" dirty="0"/>
              <a:t>는 각각의 노드가 특수한 </a:t>
            </a:r>
            <a:r>
              <a:rPr lang="en-US" altLang="ko-KR" dirty="0"/>
              <a:t>relation</a:t>
            </a:r>
            <a:r>
              <a:rPr lang="ko-KR" altLang="en-US" dirty="0"/>
              <a:t>을 </a:t>
            </a:r>
            <a:r>
              <a:rPr lang="ko-KR" altLang="en-US" dirty="0" err="1"/>
              <a:t>갖고잇어서</a:t>
            </a:r>
            <a:r>
              <a:rPr lang="ko-KR" altLang="en-US" dirty="0"/>
              <a:t> 특수한 </a:t>
            </a:r>
            <a:r>
              <a:rPr lang="en-US" altLang="ko-KR" dirty="0"/>
              <a:t>application</a:t>
            </a:r>
            <a:r>
              <a:rPr lang="ko-KR" altLang="en-US" dirty="0"/>
              <a:t>에 알맞음</a:t>
            </a:r>
            <a:endParaRPr lang="en-US" altLang="ko-KR" dirty="0"/>
          </a:p>
          <a:p>
            <a:r>
              <a:rPr lang="en-US" altLang="ko-KR" dirty="0"/>
              <a:t>NoSQL</a:t>
            </a:r>
            <a:r>
              <a:rPr lang="ko-KR" altLang="en-US" dirty="0"/>
              <a:t>은 범용적임</a:t>
            </a:r>
            <a:r>
              <a:rPr lang="en-US" altLang="ko-KR" dirty="0"/>
              <a:t>. </a:t>
            </a:r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는 </a:t>
            </a:r>
            <a:r>
              <a:rPr lang="ko-KR" altLang="en-US" dirty="0" err="1"/>
              <a:t>몽구수가</a:t>
            </a:r>
            <a:r>
              <a:rPr lang="ko-KR" altLang="en-US" dirty="0"/>
              <a:t> 좋음</a:t>
            </a:r>
            <a:r>
              <a:rPr lang="en-US" altLang="ko-KR" dirty="0"/>
              <a:t>. RDBMS</a:t>
            </a:r>
            <a:r>
              <a:rPr lang="ko-KR" altLang="en-US" dirty="0"/>
              <a:t>개념으로 접근</a:t>
            </a:r>
            <a:r>
              <a:rPr lang="en-US" altLang="ko-KR" dirty="0"/>
              <a:t>… </a:t>
            </a:r>
            <a:r>
              <a:rPr lang="ko-KR" altLang="en-US" dirty="0"/>
              <a:t>왜 </a:t>
            </a:r>
            <a:r>
              <a:rPr lang="en-US" altLang="ko-KR" dirty="0"/>
              <a:t>RDBMS</a:t>
            </a:r>
            <a:r>
              <a:rPr lang="ko-KR" altLang="en-US" dirty="0" err="1"/>
              <a:t>처럼쓰는데</a:t>
            </a:r>
            <a:r>
              <a:rPr lang="ko-KR" altLang="en-US" dirty="0"/>
              <a:t> 굳이 몽고</a:t>
            </a:r>
            <a:r>
              <a:rPr lang="en-US" altLang="ko-KR" dirty="0"/>
              <a:t>DB</a:t>
            </a:r>
            <a:r>
              <a:rPr lang="ko-KR" altLang="en-US" dirty="0" err="1"/>
              <a:t>를쓰냐</a:t>
            </a:r>
            <a:r>
              <a:rPr lang="en-US" altLang="ko-KR" dirty="0"/>
              <a:t>? RDBMS</a:t>
            </a:r>
            <a:r>
              <a:rPr lang="ko-KR" altLang="en-US" dirty="0" err="1"/>
              <a:t>처럼쓸수잇어서</a:t>
            </a:r>
            <a:r>
              <a:rPr lang="ko-KR" altLang="en-US" dirty="0"/>
              <a:t> </a:t>
            </a:r>
            <a:r>
              <a:rPr lang="ko-KR" altLang="en-US" dirty="0" err="1"/>
              <a:t>쓴대</a:t>
            </a:r>
            <a:r>
              <a:rPr lang="en-US" altLang="ko-KR" dirty="0"/>
              <a:t>. </a:t>
            </a:r>
            <a:r>
              <a:rPr lang="ko-KR" altLang="en-US" dirty="0"/>
              <a:t>공개</a:t>
            </a:r>
            <a:r>
              <a:rPr lang="en-US" altLang="ko-KR" dirty="0" err="1"/>
              <a:t>openAPI</a:t>
            </a:r>
            <a:r>
              <a:rPr lang="ko-KR" altLang="en-US" dirty="0" err="1"/>
              <a:t>써야하니까</a:t>
            </a:r>
            <a:r>
              <a:rPr lang="ko-KR" altLang="en-US" dirty="0"/>
              <a:t> 가장 잘 </a:t>
            </a:r>
            <a:r>
              <a:rPr lang="ko-KR" altLang="en-US" dirty="0" err="1"/>
              <a:t>정리되어있고</a:t>
            </a:r>
            <a:r>
              <a:rPr lang="en-US" altLang="ko-KR" dirty="0"/>
              <a:t>, … </a:t>
            </a:r>
            <a:r>
              <a:rPr lang="ko-KR" altLang="en-US" dirty="0" err="1"/>
              <a:t>어디에서든</a:t>
            </a:r>
            <a:r>
              <a:rPr lang="ko-KR" altLang="en-US" dirty="0"/>
              <a:t> </a:t>
            </a:r>
            <a:r>
              <a:rPr lang="ko-KR" altLang="en-US" dirty="0" err="1"/>
              <a:t>쓰기편하니까</a:t>
            </a:r>
            <a:r>
              <a:rPr lang="en-US" altLang="ko-KR" dirty="0"/>
              <a:t>. </a:t>
            </a:r>
            <a:r>
              <a:rPr lang="ko-KR" altLang="en-US" dirty="0"/>
              <a:t>네이버정도는 쓰지만 대기업은 </a:t>
            </a:r>
            <a:r>
              <a:rPr lang="ko-KR" altLang="en-US" dirty="0" err="1"/>
              <a:t>안쓰는듯</a:t>
            </a:r>
            <a:r>
              <a:rPr lang="en-US" altLang="ko-KR" dirty="0"/>
              <a:t>. </a:t>
            </a:r>
            <a:r>
              <a:rPr lang="ko-KR" altLang="en-US" dirty="0"/>
              <a:t>기존의</a:t>
            </a:r>
            <a:r>
              <a:rPr lang="en-US" altLang="ko-KR" dirty="0"/>
              <a:t>DBMS</a:t>
            </a:r>
            <a:r>
              <a:rPr lang="ko-KR" altLang="en-US" dirty="0"/>
              <a:t>를 </a:t>
            </a:r>
            <a:r>
              <a:rPr lang="ko-KR" altLang="en-US" dirty="0" err="1"/>
              <a:t>많이쓴다몽구수</a:t>
            </a:r>
            <a:r>
              <a:rPr lang="ko-KR" altLang="en-US" dirty="0"/>
              <a:t> </a:t>
            </a:r>
            <a:r>
              <a:rPr lang="en-US" altLang="ko-KR" dirty="0"/>
              <a:t>: Java</a:t>
            </a:r>
            <a:r>
              <a:rPr lang="ko-KR" altLang="en-US" dirty="0"/>
              <a:t>에서 쓰는 </a:t>
            </a:r>
            <a:r>
              <a:rPr lang="en-US" altLang="ko-KR" dirty="0"/>
              <a:t>API. Join</a:t>
            </a:r>
            <a:r>
              <a:rPr lang="ko-KR" altLang="en-US" dirty="0"/>
              <a:t> 기능이 추가됨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Join </a:t>
            </a:r>
            <a:r>
              <a:rPr lang="ko-KR" altLang="en-US" dirty="0" err="1"/>
              <a:t>개념을빼서</a:t>
            </a:r>
            <a:r>
              <a:rPr lang="ko-KR" altLang="en-US" dirty="0"/>
              <a:t> 사용하기 편하다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스키마디자인이 유연하다</a:t>
            </a:r>
            <a:r>
              <a:rPr lang="en-US" altLang="ko-KR" dirty="0"/>
              <a:t>. </a:t>
            </a:r>
            <a:r>
              <a:rPr lang="ko-KR" altLang="en-US" dirty="0"/>
              <a:t>속성이 </a:t>
            </a:r>
            <a:r>
              <a:rPr lang="ko-KR" altLang="en-US" dirty="0" err="1"/>
              <a:t>정의도이ㅓ있지않음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keyvalue</a:t>
            </a:r>
            <a:r>
              <a:rPr lang="ko-KR" altLang="en-US" dirty="0"/>
              <a:t>값은 애초에 </a:t>
            </a:r>
            <a:r>
              <a:rPr lang="en-US" altLang="ko-KR" dirty="0"/>
              <a:t>secondary indexing</a:t>
            </a:r>
            <a:r>
              <a:rPr lang="ko-KR" altLang="en-US" dirty="0"/>
              <a:t>을 </a:t>
            </a:r>
            <a:r>
              <a:rPr lang="ko-KR" altLang="en-US" dirty="0" err="1"/>
              <a:t>지원못하는</a:t>
            </a:r>
            <a:r>
              <a:rPr lang="ko-KR" altLang="en-US" dirty="0"/>
              <a:t> </a:t>
            </a:r>
            <a:r>
              <a:rPr lang="ko-KR" altLang="en-US" dirty="0" err="1"/>
              <a:t>한꼐게</a:t>
            </a:r>
            <a:r>
              <a:rPr lang="ko-KR" altLang="en-US" dirty="0"/>
              <a:t> 있는데</a:t>
            </a:r>
            <a:r>
              <a:rPr lang="en-US" altLang="ko-KR" dirty="0"/>
              <a:t>, </a:t>
            </a:r>
            <a:r>
              <a:rPr lang="ko-KR" altLang="en-US" dirty="0"/>
              <a:t>몽고</a:t>
            </a:r>
            <a:r>
              <a:rPr lang="en-US" altLang="ko-KR" dirty="0" err="1"/>
              <a:t>db</a:t>
            </a:r>
            <a:r>
              <a:rPr lang="ko-KR" altLang="en-US" dirty="0"/>
              <a:t>는 지원함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기존의 </a:t>
            </a:r>
            <a:r>
              <a:rPr lang="en-US" altLang="ko-KR" dirty="0" err="1"/>
              <a:t>rdbms</a:t>
            </a:r>
            <a:r>
              <a:rPr lang="ko-KR" altLang="en-US" dirty="0"/>
              <a:t>가 갖는 기능을 </a:t>
            </a:r>
            <a:r>
              <a:rPr lang="ko-KR" altLang="en-US" dirty="0" err="1"/>
              <a:t>거의다</a:t>
            </a:r>
            <a:r>
              <a:rPr lang="ko-KR" altLang="en-US" dirty="0"/>
              <a:t> 지원하기때문에 기존의 것에 </a:t>
            </a:r>
            <a:r>
              <a:rPr lang="en-US" altLang="ko-KR" dirty="0"/>
              <a:t>porting</a:t>
            </a:r>
            <a:r>
              <a:rPr lang="ko-KR" altLang="en-US" dirty="0"/>
              <a:t>해도 문제가 없다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동시에 </a:t>
            </a:r>
            <a:r>
              <a:rPr lang="en-US" altLang="ko-KR" dirty="0"/>
              <a:t>r/w</a:t>
            </a:r>
            <a:r>
              <a:rPr lang="ko-KR" altLang="en-US" dirty="0"/>
              <a:t>가능</a:t>
            </a:r>
            <a:r>
              <a:rPr lang="en-US" altLang="ko-KR" dirty="0"/>
              <a:t>. </a:t>
            </a:r>
            <a:r>
              <a:rPr lang="ko-KR" altLang="en-US" dirty="0" err="1"/>
              <a:t>수동아니고</a:t>
            </a:r>
            <a:r>
              <a:rPr lang="ko-KR" altLang="en-US" dirty="0"/>
              <a:t> 자동으로 </a:t>
            </a:r>
            <a:r>
              <a:rPr lang="ko-KR" altLang="en-US" dirty="0" err="1"/>
              <a:t>할수있음</a:t>
            </a:r>
            <a:r>
              <a:rPr lang="en-US" altLang="ko-KR" dirty="0"/>
              <a:t>. </a:t>
            </a:r>
            <a:r>
              <a:rPr lang="ko-KR" altLang="en-US" dirty="0" err="1"/>
              <a:t>말이자동이지</a:t>
            </a:r>
            <a:r>
              <a:rPr lang="en-US" altLang="ko-KR" dirty="0"/>
              <a:t>. </a:t>
            </a:r>
            <a:r>
              <a:rPr lang="ko-KR" altLang="en-US" dirty="0"/>
              <a:t>반자동임</a:t>
            </a:r>
            <a:r>
              <a:rPr lang="en-US" altLang="ko-KR" dirty="0"/>
              <a:t>. </a:t>
            </a:r>
            <a:r>
              <a:rPr lang="ko-KR" altLang="en-US" dirty="0"/>
              <a:t>다른</a:t>
            </a:r>
            <a:r>
              <a:rPr lang="en-US" altLang="ko-KR" dirty="0"/>
              <a:t>DBMS</a:t>
            </a:r>
            <a:r>
              <a:rPr lang="ko-KR" altLang="en-US" dirty="0"/>
              <a:t>에 비해서는 쉽게 </a:t>
            </a:r>
            <a:r>
              <a:rPr lang="en-US" altLang="ko-KR" dirty="0" err="1"/>
              <a:t>sharding</a:t>
            </a:r>
            <a:r>
              <a:rPr lang="ko-KR" altLang="en-US" dirty="0"/>
              <a:t>기능 지원함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수동</a:t>
            </a:r>
            <a:r>
              <a:rPr lang="en-US" altLang="ko-KR" dirty="0" err="1"/>
              <a:t>sharding</a:t>
            </a:r>
            <a:r>
              <a:rPr lang="en-US" altLang="ko-KR" dirty="0"/>
              <a:t> : </a:t>
            </a:r>
            <a:r>
              <a:rPr lang="ko-KR" altLang="en-US" dirty="0"/>
              <a:t>어떻게 데이터를 </a:t>
            </a:r>
            <a:r>
              <a:rPr lang="ko-KR" altLang="en-US" dirty="0" err="1"/>
              <a:t>분배할것인가의</a:t>
            </a:r>
            <a:r>
              <a:rPr lang="ko-KR" altLang="en-US" dirty="0"/>
              <a:t> 고민할 필요가 있음</a:t>
            </a:r>
            <a:r>
              <a:rPr lang="en-US" altLang="ko-KR" dirty="0"/>
              <a:t>. </a:t>
            </a:r>
            <a:r>
              <a:rPr lang="ko-KR" altLang="en-US" dirty="0"/>
              <a:t>자동으로 </a:t>
            </a:r>
            <a:r>
              <a:rPr lang="en-US" altLang="ko-KR" dirty="0"/>
              <a:t>balancing</a:t>
            </a:r>
            <a:r>
              <a:rPr lang="ko-KR" altLang="en-US" dirty="0"/>
              <a:t>을 맞춰줘서 골고루</a:t>
            </a:r>
            <a:r>
              <a:rPr lang="en-US" altLang="ko-KR" dirty="0"/>
              <a:t>. </a:t>
            </a:r>
            <a:r>
              <a:rPr lang="ko-KR" altLang="en-US" dirty="0"/>
              <a:t>치우치지 않고 </a:t>
            </a:r>
            <a:r>
              <a:rPr lang="ko-KR" altLang="en-US" dirty="0" err="1"/>
              <a:t>맞춰줌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4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21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스키마가 없음 </a:t>
            </a:r>
            <a:r>
              <a:rPr lang="en-US" altLang="ko-KR" dirty="0"/>
              <a:t>: </a:t>
            </a:r>
            <a:r>
              <a:rPr lang="ko-KR" altLang="en-US" dirty="0" err="1"/>
              <a:t>확장하기편함</a:t>
            </a:r>
            <a:r>
              <a:rPr lang="en-US" altLang="ko-KR" dirty="0"/>
              <a:t>.</a:t>
            </a:r>
            <a:r>
              <a:rPr lang="ko-KR" altLang="en-US" dirty="0" err="1"/>
              <a:t>데이터수정편함</a:t>
            </a:r>
            <a:r>
              <a:rPr lang="en-US" altLang="ko-KR" dirty="0"/>
              <a:t>. But, </a:t>
            </a:r>
            <a:r>
              <a:rPr lang="ko-KR" altLang="en-US" dirty="0"/>
              <a:t>시스템에서 </a:t>
            </a:r>
            <a:r>
              <a:rPr lang="ko-KR" altLang="en-US" dirty="0" err="1"/>
              <a:t>관리안할뿐</a:t>
            </a:r>
            <a:r>
              <a:rPr lang="en-US" altLang="ko-KR" dirty="0"/>
              <a:t>. Application</a:t>
            </a:r>
            <a:r>
              <a:rPr lang="ko-KR" altLang="en-US" dirty="0" err="1"/>
              <a:t>에서고려할게</a:t>
            </a:r>
            <a:r>
              <a:rPr lang="ko-KR" altLang="en-US" dirty="0"/>
              <a:t> </a:t>
            </a:r>
            <a:r>
              <a:rPr lang="ko-KR" altLang="en-US" dirty="0" err="1"/>
              <a:t>늘어난꼴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 err="1"/>
              <a:t>몽구스</a:t>
            </a:r>
            <a:r>
              <a:rPr lang="en-US" altLang="ko-KR" dirty="0"/>
              <a:t>API</a:t>
            </a:r>
            <a:r>
              <a:rPr lang="ko-KR" altLang="en-US" dirty="0"/>
              <a:t>에서 </a:t>
            </a:r>
            <a:r>
              <a:rPr lang="en-US" altLang="ko-KR" dirty="0"/>
              <a:t>Scheme</a:t>
            </a:r>
            <a:r>
              <a:rPr lang="ko-KR" altLang="en-US" dirty="0"/>
              <a:t>관리하는 기능을 추가함</a:t>
            </a:r>
            <a:r>
              <a:rPr lang="en-US" altLang="ko-KR" dirty="0"/>
              <a:t>. =&gt;</a:t>
            </a:r>
            <a:r>
              <a:rPr lang="ko-KR" altLang="en-US" dirty="0"/>
              <a:t> 써서 </a:t>
            </a:r>
            <a:r>
              <a:rPr lang="ko-KR" altLang="en-US" dirty="0" err="1"/>
              <a:t>관리하는방법도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얘기하니까 </a:t>
            </a:r>
            <a:r>
              <a:rPr lang="en-US" altLang="ko-KR" dirty="0"/>
              <a:t>NoSQL</a:t>
            </a:r>
            <a:r>
              <a:rPr lang="ko-KR" altLang="en-US" dirty="0"/>
              <a:t>은 사실 환상이 </a:t>
            </a:r>
            <a:r>
              <a:rPr lang="ko-KR" altLang="en-US" dirty="0" err="1"/>
              <a:t>아닌가하는</a:t>
            </a:r>
            <a:r>
              <a:rPr lang="ko-KR" altLang="en-US" dirty="0"/>
              <a:t> 생각도 들고</a:t>
            </a:r>
            <a:r>
              <a:rPr lang="en-US" altLang="ko-KR" dirty="0"/>
              <a:t>…..</a:t>
            </a:r>
            <a:r>
              <a:rPr lang="ko-KR" altLang="en-US" dirty="0" err="1"/>
              <a:t>ㅋㅋㅋ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기존의</a:t>
            </a:r>
            <a:r>
              <a:rPr lang="en-US" altLang="ko-KR" dirty="0"/>
              <a:t>RDBMS</a:t>
            </a:r>
            <a:r>
              <a:rPr lang="ko-KR" altLang="en-US" dirty="0"/>
              <a:t>는 </a:t>
            </a:r>
            <a:r>
              <a:rPr lang="en-US" altLang="ko-KR" dirty="0"/>
              <a:t>ACID</a:t>
            </a:r>
            <a:r>
              <a:rPr lang="ko-KR" altLang="en-US" dirty="0" err="1"/>
              <a:t>지원햇는데</a:t>
            </a:r>
            <a:r>
              <a:rPr lang="en-US" altLang="ko-KR" dirty="0"/>
              <a:t>, </a:t>
            </a:r>
            <a:r>
              <a:rPr lang="ko-KR" altLang="en-US" dirty="0"/>
              <a:t>얘는 </a:t>
            </a:r>
            <a:r>
              <a:rPr lang="ko-KR" altLang="en-US" dirty="0" err="1"/>
              <a:t>분산되어잇다보니</a:t>
            </a:r>
            <a:r>
              <a:rPr lang="ko-KR" altLang="en-US" dirty="0"/>
              <a:t> 모든 서버의 상황을 동시에 저장하기 어려움</a:t>
            </a:r>
            <a:r>
              <a:rPr lang="en-US" altLang="ko-KR" dirty="0"/>
              <a:t>. </a:t>
            </a:r>
            <a:r>
              <a:rPr lang="ko-KR" altLang="en-US" dirty="0"/>
              <a:t>서로 레벨이 </a:t>
            </a:r>
            <a:r>
              <a:rPr lang="ko-KR" altLang="en-US" dirty="0" err="1"/>
              <a:t>안맞는경우가</a:t>
            </a:r>
            <a:r>
              <a:rPr lang="ko-KR" altLang="en-US" dirty="0"/>
              <a:t> </a:t>
            </a:r>
            <a:r>
              <a:rPr lang="ko-KR" altLang="en-US" dirty="0" err="1"/>
              <a:t>생길수밖에없음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EX) Git</a:t>
            </a:r>
            <a:r>
              <a:rPr lang="ko-KR" altLang="en-US" dirty="0"/>
              <a:t>은 서로 </a:t>
            </a:r>
            <a:r>
              <a:rPr lang="ko-KR" altLang="en-US" dirty="0" err="1"/>
              <a:t>코드짜서</a:t>
            </a:r>
            <a:r>
              <a:rPr lang="ko-KR" altLang="en-US" dirty="0"/>
              <a:t> </a:t>
            </a:r>
            <a:r>
              <a:rPr lang="ko-KR" altLang="en-US" dirty="0" err="1"/>
              <a:t>충돌나면</a:t>
            </a:r>
            <a:r>
              <a:rPr lang="ko-KR" altLang="en-US" dirty="0"/>
              <a:t> 수동으로 </a:t>
            </a:r>
            <a:r>
              <a:rPr lang="ko-KR" altLang="en-US" dirty="0" err="1"/>
              <a:t>많아봤자</a:t>
            </a:r>
            <a:r>
              <a:rPr lang="ko-KR" altLang="en-US" dirty="0"/>
              <a:t> </a:t>
            </a:r>
            <a:r>
              <a:rPr lang="en-US" altLang="ko-KR" dirty="0"/>
              <a:t>50G</a:t>
            </a:r>
            <a:r>
              <a:rPr lang="ko-KR" altLang="en-US" dirty="0"/>
              <a:t>라서 </a:t>
            </a:r>
            <a:r>
              <a:rPr lang="ko-KR" altLang="en-US" dirty="0" err="1"/>
              <a:t>고치면끝인데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빅데이터는 못함</a:t>
            </a:r>
            <a:r>
              <a:rPr lang="en-US" altLang="ko-KR" dirty="0"/>
              <a:t>.  </a:t>
            </a:r>
            <a:r>
              <a:rPr lang="ko-KR" altLang="en-US" dirty="0"/>
              <a:t>따라서 데이터가 </a:t>
            </a:r>
            <a:r>
              <a:rPr lang="ko-KR" altLang="en-US" dirty="0" err="1"/>
              <a:t>유실될수있음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Rollback</a:t>
            </a:r>
            <a:r>
              <a:rPr lang="ko-KR" altLang="en-US" dirty="0"/>
              <a:t>이 그지임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금융쪽은</a:t>
            </a:r>
            <a:r>
              <a:rPr lang="en-US" altLang="ko-KR" dirty="0"/>
              <a:t>RDBMS</a:t>
            </a:r>
            <a:r>
              <a:rPr lang="ko-KR" altLang="en-US" dirty="0"/>
              <a:t>써야함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MongoDB </a:t>
            </a:r>
            <a:r>
              <a:rPr lang="ko-KR" altLang="en-US" dirty="0"/>
              <a:t>단점을 </a:t>
            </a:r>
            <a:r>
              <a:rPr lang="ko-KR" altLang="en-US" dirty="0" err="1"/>
              <a:t>알고써야함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데이터수집하는용도로만</a:t>
            </a:r>
            <a:r>
              <a:rPr lang="ko-KR" altLang="en-US" dirty="0"/>
              <a:t> 쓰는게 맞음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37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필드 </a:t>
            </a:r>
            <a:r>
              <a:rPr lang="en-US" altLang="ko-KR" dirty="0"/>
              <a:t>: </a:t>
            </a:r>
            <a:r>
              <a:rPr lang="ko-KR" altLang="en-US" dirty="0"/>
              <a:t>데이터의 속성을 정의함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테이블 조인 </a:t>
            </a:r>
            <a:r>
              <a:rPr lang="en-US" altLang="ko-KR" dirty="0"/>
              <a:t>: </a:t>
            </a:r>
            <a:r>
              <a:rPr lang="ko-KR" altLang="en-US" dirty="0"/>
              <a:t>두가지테이블의 </a:t>
            </a:r>
            <a:r>
              <a:rPr lang="ko-KR" altLang="en-US" dirty="0" err="1"/>
              <a:t>공통속상을</a:t>
            </a:r>
            <a:r>
              <a:rPr lang="ko-KR" altLang="en-US" dirty="0"/>
              <a:t> </a:t>
            </a:r>
            <a:r>
              <a:rPr lang="ko-KR" altLang="en-US" dirty="0" err="1"/>
              <a:t>뽑아냄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조인지양</a:t>
            </a:r>
            <a:r>
              <a:rPr lang="en-US" altLang="ko-KR" dirty="0"/>
              <a:t>. </a:t>
            </a:r>
            <a:r>
              <a:rPr lang="ko-KR" altLang="en-US" dirty="0"/>
              <a:t>대신 </a:t>
            </a:r>
            <a:r>
              <a:rPr lang="en-US" altLang="ko-KR" dirty="0"/>
              <a:t>Embedded Documents</a:t>
            </a:r>
            <a:r>
              <a:rPr lang="ko-KR" altLang="en-US" dirty="0"/>
              <a:t>로 대체함</a:t>
            </a:r>
            <a:r>
              <a:rPr lang="en-US" altLang="ko-KR" dirty="0"/>
              <a:t>. // </a:t>
            </a:r>
            <a:r>
              <a:rPr lang="ko-KR" altLang="en-US" dirty="0"/>
              <a:t>뒤에서 자세히 </a:t>
            </a:r>
            <a:r>
              <a:rPr lang="ko-KR" altLang="en-US" dirty="0" err="1"/>
              <a:t>볼것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2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)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밸류</a:t>
            </a:r>
            <a:endParaRPr lang="en-US" altLang="ko-KR" dirty="0"/>
          </a:p>
          <a:p>
            <a:r>
              <a:rPr lang="en-US" altLang="ko-KR" dirty="0"/>
              <a:t>NoSQL) </a:t>
            </a:r>
            <a:r>
              <a:rPr lang="ko-KR" altLang="en-US" dirty="0" err="1"/>
              <a:t>필드값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데이터로</a:t>
            </a:r>
            <a:endParaRPr lang="en-US" altLang="ko-KR" dirty="0"/>
          </a:p>
          <a:p>
            <a:r>
              <a:rPr lang="en-US" altLang="ko-KR" dirty="0"/>
              <a:t>Array, </a:t>
            </a:r>
            <a:r>
              <a:rPr lang="ko-KR" altLang="en-US" dirty="0"/>
              <a:t>또다른 </a:t>
            </a:r>
            <a:r>
              <a:rPr lang="ko-KR" altLang="en-US" dirty="0" err="1"/>
              <a:t>다큐멘트</a:t>
            </a:r>
            <a:r>
              <a:rPr lang="en-US" altLang="ko-KR" dirty="0"/>
              <a:t>(sub document. Embedded document)</a:t>
            </a:r>
            <a:r>
              <a:rPr lang="ko-KR" altLang="en-US" dirty="0"/>
              <a:t> 를 </a:t>
            </a:r>
            <a:r>
              <a:rPr lang="ko-KR" altLang="en-US" dirty="0" err="1"/>
              <a:t>저장할수있음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59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Collection</a:t>
            </a:r>
            <a:r>
              <a:rPr lang="ko-KR" altLang="en-US" dirty="0"/>
              <a:t>내의 여러가지 </a:t>
            </a:r>
            <a:r>
              <a:rPr lang="en-US" altLang="ko-KR" dirty="0" err="1"/>
              <a:t>documet</a:t>
            </a:r>
            <a:r>
              <a:rPr lang="ko-KR" altLang="en-US" dirty="0"/>
              <a:t>들이 동일한 </a:t>
            </a:r>
            <a:r>
              <a:rPr lang="en-US" altLang="ko-KR" dirty="0" err="1"/>
              <a:t>schem</a:t>
            </a:r>
            <a:r>
              <a:rPr lang="ko-KR" altLang="en-US" dirty="0"/>
              <a:t>를 </a:t>
            </a:r>
            <a:r>
              <a:rPr lang="ko-KR" altLang="en-US" dirty="0" err="1"/>
              <a:t>가질필요없음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Ex) name/age/status/group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가지 필드를 </a:t>
            </a:r>
            <a:r>
              <a:rPr lang="ko-KR" altLang="en-US" dirty="0" err="1"/>
              <a:t>갖고잇는데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다른애는</a:t>
            </a:r>
            <a:r>
              <a:rPr lang="ko-KR" altLang="en-US" dirty="0"/>
              <a:t> </a:t>
            </a:r>
            <a:r>
              <a:rPr lang="en-US" altLang="ko-KR" dirty="0"/>
              <a:t>name/age/Grade/birthday/gender </a:t>
            </a:r>
            <a:r>
              <a:rPr lang="ko-KR" altLang="en-US" dirty="0"/>
              <a:t>등의 다른</a:t>
            </a:r>
            <a:r>
              <a:rPr lang="en-US" altLang="ko-KR" dirty="0"/>
              <a:t>3</a:t>
            </a:r>
            <a:r>
              <a:rPr lang="ko-KR" altLang="en-US" dirty="0"/>
              <a:t>가지 필드도 갖을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</a:t>
            </a:r>
            <a:r>
              <a:rPr lang="en-US" altLang="ko-KR" dirty="0"/>
              <a:t>) key</a:t>
            </a:r>
            <a:r>
              <a:rPr lang="ko-KR" altLang="en-US" dirty="0" err="1"/>
              <a:t>값이다르면</a:t>
            </a:r>
            <a:r>
              <a:rPr lang="en-US" altLang="ko-KR" dirty="0"/>
              <a:t> </a:t>
            </a:r>
            <a:r>
              <a:rPr lang="ko-KR" altLang="en-US" dirty="0"/>
              <a:t>하나의 테이블에서 관리 불가</a:t>
            </a:r>
            <a:r>
              <a:rPr lang="en-US" altLang="ko-KR" dirty="0"/>
              <a:t>. Null</a:t>
            </a:r>
            <a:r>
              <a:rPr lang="ko-KR" altLang="en-US" dirty="0"/>
              <a:t>값을 </a:t>
            </a:r>
            <a:r>
              <a:rPr lang="ko-KR" altLang="en-US" dirty="0" err="1"/>
              <a:t>갖게되었음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Collection </a:t>
            </a:r>
            <a:r>
              <a:rPr lang="ko-KR" altLang="en-US" dirty="0"/>
              <a:t>안에서 </a:t>
            </a:r>
            <a:r>
              <a:rPr lang="ko-KR" altLang="en-US" dirty="0" err="1"/>
              <a:t>필드ㄱ가</a:t>
            </a:r>
            <a:r>
              <a:rPr lang="ko-KR" altLang="en-US" dirty="0"/>
              <a:t> 달라도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항목에 대한 공간은 있어야했음</a:t>
            </a:r>
            <a:r>
              <a:rPr lang="en-US" altLang="ko-KR" dirty="0"/>
              <a:t>. </a:t>
            </a:r>
            <a:r>
              <a:rPr lang="ko-KR" altLang="en-US" dirty="0"/>
              <a:t>스키마로 </a:t>
            </a:r>
            <a:r>
              <a:rPr lang="ko-KR" altLang="en-US" dirty="0" err="1"/>
              <a:t>고정해뒀기때문에</a:t>
            </a:r>
            <a:r>
              <a:rPr lang="en-US" altLang="ko-KR" dirty="0"/>
              <a:t>.  	-&gt; </a:t>
            </a:r>
            <a:r>
              <a:rPr lang="ko-KR" altLang="en-US" dirty="0"/>
              <a:t>공간할당이 </a:t>
            </a:r>
            <a:r>
              <a:rPr lang="ko-KR" altLang="en-US" dirty="0" err="1"/>
              <a:t>필요없어짐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</a:t>
            </a:r>
            <a:r>
              <a:rPr lang="ko-KR" altLang="en-US" dirty="0" err="1"/>
              <a:t>속성추가되면</a:t>
            </a:r>
            <a:r>
              <a:rPr lang="en-US" altLang="ko-KR" dirty="0"/>
              <a:t>, </a:t>
            </a:r>
            <a:r>
              <a:rPr lang="ko-KR" altLang="en-US" dirty="0" err="1"/>
              <a:t>새로운데이터</a:t>
            </a:r>
            <a:r>
              <a:rPr lang="ko-KR" altLang="en-US" dirty="0"/>
              <a:t> 할당하거나 </a:t>
            </a:r>
            <a:r>
              <a:rPr lang="en-US" altLang="ko-KR" dirty="0"/>
              <a:t>null</a:t>
            </a:r>
            <a:r>
              <a:rPr lang="ko-KR" altLang="en-US" dirty="0"/>
              <a:t>값으로 </a:t>
            </a:r>
            <a:r>
              <a:rPr lang="ko-KR" altLang="en-US" dirty="0" err="1"/>
              <a:t>채워줘야했음</a:t>
            </a:r>
            <a:r>
              <a:rPr lang="en-US" altLang="ko-KR" dirty="0"/>
              <a:t>. -&gt; just </a:t>
            </a:r>
            <a:r>
              <a:rPr lang="ko-KR" altLang="en-US" dirty="0"/>
              <a:t>필드만 </a:t>
            </a:r>
            <a:r>
              <a:rPr lang="ko-KR" altLang="en-US" dirty="0" err="1"/>
              <a:t>추가하면됨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데이터에대한</a:t>
            </a:r>
            <a:r>
              <a:rPr lang="ko-KR" altLang="en-US" dirty="0"/>
              <a:t> </a:t>
            </a:r>
            <a:r>
              <a:rPr lang="ko-KR" altLang="en-US" dirty="0" err="1"/>
              <a:t>제약이없어짐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확장이 편하다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=&gt; but, </a:t>
            </a:r>
            <a:r>
              <a:rPr lang="en-US" altLang="ko-KR" dirty="0" err="1"/>
              <a:t>appliction</a:t>
            </a:r>
            <a:r>
              <a:rPr lang="ko-KR" altLang="en-US" dirty="0"/>
              <a:t>단에서 사용자가 </a:t>
            </a:r>
            <a:r>
              <a:rPr lang="ko-KR" altLang="en-US" dirty="0" err="1"/>
              <a:t>고려해야할게</a:t>
            </a:r>
            <a:r>
              <a:rPr lang="ko-KR" altLang="en-US" dirty="0"/>
              <a:t> 많다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	=&gt; </a:t>
            </a:r>
            <a:r>
              <a:rPr lang="ko-KR" altLang="en-US" dirty="0"/>
              <a:t>실수로 들어간 데이터도 걸러지지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ex)  </a:t>
            </a:r>
            <a:r>
              <a:rPr lang="ko-KR" altLang="en-US" dirty="0" err="1"/>
              <a:t>나이입력할때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열살</a:t>
            </a:r>
            <a:r>
              <a:rPr lang="en-US" altLang="ko-KR" dirty="0"/>
              <a:t>/10/decimal/</a:t>
            </a:r>
            <a:r>
              <a:rPr lang="ko-KR" altLang="en-US" dirty="0"/>
              <a:t>등등</a:t>
            </a:r>
            <a:r>
              <a:rPr lang="en-US" altLang="ko-KR" dirty="0"/>
              <a:t>… </a:t>
            </a:r>
            <a:r>
              <a:rPr lang="ko-KR" altLang="en-US" dirty="0"/>
              <a:t>여러가지 형식으로 저장하면 사용자가 </a:t>
            </a:r>
            <a:r>
              <a:rPr lang="ko-KR" altLang="en-US" dirty="0" err="1"/>
              <a:t>처리할게늘어남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2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계좌에 </a:t>
            </a:r>
            <a:r>
              <a:rPr lang="ko-KR" altLang="en-US" dirty="0" err="1"/>
              <a:t>돈얼마있는지</a:t>
            </a:r>
            <a:r>
              <a:rPr lang="ko-KR" altLang="en-US" dirty="0"/>
              <a:t> 확인 </a:t>
            </a:r>
            <a:r>
              <a:rPr lang="en-US" altLang="ko-KR" dirty="0"/>
              <a:t>-&gt; 50</a:t>
            </a:r>
            <a:r>
              <a:rPr lang="ko-KR" altLang="en-US" dirty="0"/>
              <a:t>만원 빼기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계좌 </a:t>
            </a:r>
            <a:r>
              <a:rPr lang="ko-KR" altLang="en-US" dirty="0" err="1"/>
              <a:t>돈얼마있는지</a:t>
            </a:r>
            <a:r>
              <a:rPr lang="ko-KR" altLang="en-US" dirty="0"/>
              <a:t> 확인 </a:t>
            </a:r>
            <a:r>
              <a:rPr lang="en-US" altLang="ko-KR" dirty="0"/>
              <a:t>-&gt; 50</a:t>
            </a:r>
            <a:r>
              <a:rPr lang="ko-KR" altLang="en-US" dirty="0"/>
              <a:t>만원 추가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원자성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트랜잭션 중간에 정지될 경우</a:t>
            </a:r>
            <a:r>
              <a:rPr lang="en-US" altLang="ko-KR" dirty="0"/>
              <a:t>, </a:t>
            </a:r>
            <a:r>
              <a:rPr lang="ko-KR" altLang="en-US" dirty="0"/>
              <a:t>맨처음으로 </a:t>
            </a:r>
            <a:r>
              <a:rPr lang="en-US" altLang="ko-KR" dirty="0"/>
              <a:t>rollback</a:t>
            </a:r>
            <a:r>
              <a:rPr lang="ko-KR" altLang="en-US" dirty="0" err="1"/>
              <a:t>시켜야함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All or Nothing.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68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개 또는 </a:t>
            </a:r>
            <a:r>
              <a:rPr lang="en-US" altLang="ko-KR" dirty="0"/>
              <a:t>1</a:t>
            </a:r>
            <a:r>
              <a:rPr lang="ko-KR" altLang="en-US" dirty="0"/>
              <a:t>개이상의 </a:t>
            </a:r>
            <a:r>
              <a:rPr lang="en-US" altLang="ko-KR" dirty="0"/>
              <a:t>tag</a:t>
            </a:r>
            <a:r>
              <a:rPr lang="ko-KR" altLang="en-US" dirty="0" err="1"/>
              <a:t>가질수잇음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91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ERDiargram</a:t>
            </a:r>
            <a:r>
              <a:rPr lang="ko-KR" altLang="en-US" dirty="0"/>
              <a:t>에선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관계를 </a:t>
            </a:r>
            <a:r>
              <a:rPr lang="ko-KR" altLang="en-US" dirty="0" err="1"/>
              <a:t>정의할수잇음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7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Cardinality</a:t>
            </a:r>
          </a:p>
          <a:p>
            <a:r>
              <a:rPr lang="en-US" altLang="ko-KR" dirty="0"/>
              <a:t>Comment</a:t>
            </a:r>
            <a:r>
              <a:rPr lang="ko-KR" altLang="en-US" dirty="0"/>
              <a:t>가 </a:t>
            </a:r>
            <a:r>
              <a:rPr lang="ko-KR" altLang="en-US" dirty="0" err="1"/>
              <a:t>혼자존재할순없음</a:t>
            </a:r>
            <a:r>
              <a:rPr lang="en-US" altLang="ko-KR" dirty="0"/>
              <a:t>. </a:t>
            </a:r>
            <a:r>
              <a:rPr lang="ko-KR" altLang="en-US" dirty="0"/>
              <a:t>하나의</a:t>
            </a:r>
            <a:r>
              <a:rPr lang="en-US" altLang="ko-KR" dirty="0"/>
              <a:t>comment</a:t>
            </a:r>
            <a:r>
              <a:rPr lang="ko-KR" altLang="en-US" dirty="0"/>
              <a:t>는 하나의 </a:t>
            </a:r>
            <a:r>
              <a:rPr lang="en-US" altLang="ko-KR" dirty="0"/>
              <a:t>post</a:t>
            </a:r>
            <a:r>
              <a:rPr lang="ko-KR" altLang="en-US" dirty="0"/>
              <a:t>에 종속됨</a:t>
            </a:r>
            <a:r>
              <a:rPr lang="en-US" altLang="ko-KR" dirty="0"/>
              <a:t>. 1:1</a:t>
            </a:r>
            <a:r>
              <a:rPr lang="ko-KR" altLang="en-US" dirty="0"/>
              <a:t>로 </a:t>
            </a:r>
            <a:r>
              <a:rPr lang="ko-KR" altLang="en-US" dirty="0" err="1"/>
              <a:t>매핑됨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25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M:n </a:t>
            </a:r>
            <a:r>
              <a:rPr lang="ko-KR" altLang="en-US" dirty="0"/>
              <a:t>은 관계에 대한 테이블 </a:t>
            </a:r>
            <a:r>
              <a:rPr lang="ko-KR" altLang="en-US" dirty="0" err="1"/>
              <a:t>만들어야하는데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1:1</a:t>
            </a:r>
            <a:r>
              <a:rPr lang="ko-KR" altLang="en-US" dirty="0"/>
              <a:t>매핑하는 관계에선 굳이 가운데에 대해서 테이블 </a:t>
            </a:r>
            <a:r>
              <a:rPr lang="ko-KR" altLang="en-US" dirty="0" err="1"/>
              <a:t>안만들어도</a:t>
            </a:r>
            <a:r>
              <a:rPr lang="ko-KR" altLang="en-US" dirty="0"/>
              <a:t> 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7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03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/>
              <a:t>는 </a:t>
            </a:r>
            <a:r>
              <a:rPr lang="en-US" altLang="ko-KR" dirty="0"/>
              <a:t>post</a:t>
            </a:r>
            <a:r>
              <a:rPr lang="ko-KR" altLang="en-US" dirty="0"/>
              <a:t>에 종속적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But,</a:t>
            </a:r>
            <a:r>
              <a:rPr lang="ko-KR" altLang="en-US" dirty="0"/>
              <a:t> 하나의 태그는 여러 개의 </a:t>
            </a:r>
            <a:r>
              <a:rPr lang="en-US" altLang="ko-KR" dirty="0"/>
              <a:t>post</a:t>
            </a:r>
            <a:r>
              <a:rPr lang="ko-KR" altLang="en-US" dirty="0"/>
              <a:t>에 존재할 </a:t>
            </a:r>
            <a:r>
              <a:rPr lang="ko-KR" altLang="en-US" dirty="0" err="1"/>
              <a:t>수있음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02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M:M</a:t>
            </a:r>
            <a:r>
              <a:rPr lang="ko-KR" altLang="en-US" dirty="0"/>
              <a:t>관계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Tag</a:t>
            </a:r>
            <a:r>
              <a:rPr lang="ko-KR" altLang="en-US" dirty="0" err="1"/>
              <a:t>도여러개의</a:t>
            </a:r>
            <a:r>
              <a:rPr lang="ko-KR" altLang="en-US" dirty="0"/>
              <a:t> </a:t>
            </a:r>
            <a:r>
              <a:rPr lang="en-US" altLang="ko-KR" dirty="0"/>
              <a:t>post</a:t>
            </a:r>
            <a:r>
              <a:rPr lang="ko-KR" altLang="en-US" dirty="0" err="1"/>
              <a:t>가질수잇고</a:t>
            </a:r>
            <a:r>
              <a:rPr lang="ko-KR" altLang="en-US" dirty="0"/>
              <a:t> </a:t>
            </a:r>
            <a:r>
              <a:rPr lang="en-US" altLang="ko-KR" dirty="0"/>
              <a:t>, post</a:t>
            </a:r>
            <a:r>
              <a:rPr lang="ko-KR" altLang="en-US" dirty="0"/>
              <a:t>도 여러 개 </a:t>
            </a:r>
            <a:r>
              <a:rPr lang="en-US" altLang="ko-KR" dirty="0"/>
              <a:t>tag</a:t>
            </a:r>
            <a:r>
              <a:rPr lang="ko-KR" altLang="en-US" dirty="0" err="1"/>
              <a:t>가질수잇으므로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=&gt;</a:t>
            </a:r>
            <a:r>
              <a:rPr lang="ko-KR" altLang="en-US" dirty="0"/>
              <a:t> 관계 테이블 하나가 더 필요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97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랑 </a:t>
            </a:r>
            <a:r>
              <a:rPr lang="en-US" altLang="ko-KR" dirty="0"/>
              <a:t>NoSQL</a:t>
            </a:r>
            <a:r>
              <a:rPr lang="ko-KR" altLang="en-US" dirty="0"/>
              <a:t>의 차이는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Join…..</a:t>
            </a:r>
          </a:p>
          <a:p>
            <a:endParaRPr lang="en-US" altLang="ko-KR" dirty="0"/>
          </a:p>
          <a:p>
            <a:r>
              <a:rPr lang="ko-KR" altLang="en-US" dirty="0"/>
              <a:t>꼭 하나로 </a:t>
            </a:r>
            <a:r>
              <a:rPr lang="ko-KR" altLang="en-US" dirty="0" err="1"/>
              <a:t>관리할필요가</a:t>
            </a:r>
            <a:r>
              <a:rPr lang="ko-KR" altLang="en-US" dirty="0"/>
              <a:t> 있을까</a:t>
            </a:r>
            <a:r>
              <a:rPr lang="en-US" altLang="ko-KR" dirty="0"/>
              <a:t>? =&gt; document </a:t>
            </a:r>
            <a:r>
              <a:rPr lang="ko-KR" altLang="en-US" dirty="0" err="1"/>
              <a:t>모델생겨남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27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사람에 대한 테이블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집주소에 대한 테이블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</a:t>
            </a:r>
            <a:r>
              <a:rPr lang="en-US" altLang="ko-KR" dirty="0"/>
              <a:t>) </a:t>
            </a:r>
            <a:r>
              <a:rPr lang="ko-KR" altLang="en-US" dirty="0"/>
              <a:t>집주소 </a:t>
            </a:r>
            <a:r>
              <a:rPr lang="en-US" altLang="ko-KR" dirty="0"/>
              <a:t>: </a:t>
            </a:r>
            <a:r>
              <a:rPr lang="ko-KR" altLang="en-US" dirty="0"/>
              <a:t>사람의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en-US" altLang="ko-KR" dirty="0" err="1"/>
              <a:t>foreignkey</a:t>
            </a:r>
            <a:r>
              <a:rPr lang="ko-KR" altLang="en-US" dirty="0"/>
              <a:t>로 갖고 사람과 조인해서 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Documentation) </a:t>
            </a:r>
            <a:r>
              <a:rPr lang="ko-KR" altLang="en-US" dirty="0"/>
              <a:t>사람이라는 </a:t>
            </a:r>
            <a:r>
              <a:rPr lang="en-US" altLang="ko-KR" dirty="0" err="1"/>
              <a:t>Collectio</a:t>
            </a:r>
            <a:r>
              <a:rPr lang="ko-KR" altLang="en-US" dirty="0"/>
              <a:t>안에 이름</a:t>
            </a:r>
            <a:r>
              <a:rPr lang="en-US" altLang="ko-KR" dirty="0"/>
              <a:t>, </a:t>
            </a:r>
            <a:r>
              <a:rPr lang="ko-KR" altLang="en-US" dirty="0"/>
              <a:t>주소를 갖게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조인의 문제점인 공통속성을 갖는지 다 </a:t>
            </a:r>
            <a:r>
              <a:rPr lang="ko-KR" altLang="en-US" dirty="0" err="1"/>
              <a:t>확인해봐야해서</a:t>
            </a:r>
            <a:r>
              <a:rPr lang="ko-KR" altLang="en-US" dirty="0"/>
              <a:t> 부하가 커지는 문제점이 없어짐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565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사람테이블</a:t>
            </a:r>
            <a:endParaRPr lang="en-US" altLang="ko-KR" dirty="0"/>
          </a:p>
          <a:p>
            <a:r>
              <a:rPr lang="ko-KR" altLang="en-US" dirty="0"/>
              <a:t>주소테이블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patron_id</a:t>
            </a:r>
            <a:r>
              <a:rPr lang="ko-KR" altLang="en-US" dirty="0"/>
              <a:t>를 </a:t>
            </a:r>
            <a:r>
              <a:rPr lang="en-US" altLang="ko-KR" dirty="0"/>
              <a:t>FK</a:t>
            </a:r>
            <a:r>
              <a:rPr lang="ko-KR" altLang="en-US" dirty="0"/>
              <a:t>로 갖고 사람테이블과 조인하여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Documentation)</a:t>
            </a:r>
          </a:p>
          <a:p>
            <a:r>
              <a:rPr lang="ko-KR" altLang="en-US" dirty="0"/>
              <a:t>한 사람이 다 갖고있다고 생각하고 주소데이터를 걍 다 사람에 저장함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2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일관성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트랜잭션 중간에 </a:t>
            </a:r>
            <a:endParaRPr lang="en-US" altLang="ko-KR" dirty="0"/>
          </a:p>
          <a:p>
            <a:r>
              <a:rPr lang="ko-KR" altLang="en-US" dirty="0"/>
              <a:t>보내기 전과 보낸 후</a:t>
            </a:r>
            <a:r>
              <a:rPr lang="en-US" altLang="ko-KR" dirty="0"/>
              <a:t>, 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계좌에서 거래된 데이터들의 합은 </a:t>
            </a:r>
            <a:r>
              <a:rPr lang="ko-KR" altLang="en-US" dirty="0" err="1"/>
              <a:t>일정해야함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일정해야하는</a:t>
            </a:r>
            <a:r>
              <a:rPr lang="ko-KR" altLang="en-US" dirty="0"/>
              <a:t> </a:t>
            </a:r>
            <a:r>
              <a:rPr lang="ko-KR" altLang="en-US" dirty="0" err="1"/>
              <a:t>데이터값의</a:t>
            </a:r>
            <a:r>
              <a:rPr lang="ko-KR" altLang="en-US" dirty="0"/>
              <a:t> 속성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190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내용중복 발생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1:N </a:t>
            </a:r>
            <a:r>
              <a:rPr lang="ko-KR" altLang="en-US" dirty="0"/>
              <a:t>이었으면 한사람에게만 종속되기때문에</a:t>
            </a:r>
            <a:r>
              <a:rPr lang="en-US" altLang="ko-KR" dirty="0"/>
              <a:t>, </a:t>
            </a:r>
            <a:r>
              <a:rPr lang="ko-KR" altLang="en-US" dirty="0"/>
              <a:t>중복될 위험이 없음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동일한 데이터를 </a:t>
            </a:r>
            <a:r>
              <a:rPr lang="ko-KR" altLang="en-US" dirty="0" err="1"/>
              <a:t>가져다가</a:t>
            </a:r>
            <a:r>
              <a:rPr lang="ko-KR" altLang="en-US" dirty="0"/>
              <a:t> </a:t>
            </a:r>
            <a:r>
              <a:rPr lang="ko-KR" altLang="en-US" dirty="0" err="1"/>
              <a:t>다큐멘트에</a:t>
            </a:r>
            <a:r>
              <a:rPr lang="ko-KR" altLang="en-US" dirty="0"/>
              <a:t> 넣어주는게 옳은 방식일까</a:t>
            </a:r>
            <a:r>
              <a:rPr lang="en-US" altLang="ko-KR" dirty="0"/>
              <a:t>? Join</a:t>
            </a:r>
            <a:r>
              <a:rPr lang="ko-KR" altLang="en-US" dirty="0"/>
              <a:t>은 </a:t>
            </a:r>
            <a:r>
              <a:rPr lang="ko-KR" altLang="en-US" dirty="0" err="1"/>
              <a:t>안해도</a:t>
            </a:r>
            <a:r>
              <a:rPr lang="ko-KR" altLang="en-US" dirty="0"/>
              <a:t> 되지만</a:t>
            </a:r>
            <a:r>
              <a:rPr lang="en-US" altLang="ko-KR" dirty="0"/>
              <a:t>, </a:t>
            </a:r>
            <a:r>
              <a:rPr lang="ko-KR" altLang="en-US" dirty="0"/>
              <a:t>용량낭비가 심함</a:t>
            </a:r>
            <a:r>
              <a:rPr lang="en-US" altLang="ko-KR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M:M</a:t>
            </a:r>
            <a:r>
              <a:rPr lang="ko-KR" altLang="en-US" dirty="0"/>
              <a:t>의 경우에는 </a:t>
            </a:r>
            <a:r>
              <a:rPr lang="ko-KR" altLang="en-US" dirty="0" err="1"/>
              <a:t>어쩔수없이</a:t>
            </a:r>
            <a:r>
              <a:rPr lang="ko-KR" altLang="en-US" dirty="0"/>
              <a:t> 출판사를 관리하는 </a:t>
            </a:r>
            <a:r>
              <a:rPr lang="en-US" altLang="ko-KR" dirty="0"/>
              <a:t>Collection</a:t>
            </a:r>
            <a:r>
              <a:rPr lang="ko-KR" altLang="en-US" dirty="0"/>
              <a:t>을 하나 생성하고</a:t>
            </a:r>
            <a:r>
              <a:rPr lang="en-US" altLang="ko-KR" dirty="0"/>
              <a:t>, </a:t>
            </a:r>
            <a:r>
              <a:rPr lang="ko-KR" altLang="en-US" dirty="0"/>
              <a:t>책을 관리해주는 </a:t>
            </a:r>
            <a:r>
              <a:rPr lang="en-US" altLang="ko-KR" dirty="0"/>
              <a:t>Collection</a:t>
            </a:r>
            <a:r>
              <a:rPr lang="ko-KR" altLang="en-US" dirty="0"/>
              <a:t>을 따로 </a:t>
            </a:r>
            <a:r>
              <a:rPr lang="ko-KR" altLang="en-US" dirty="0" err="1"/>
              <a:t>생성ㅎ서</a:t>
            </a:r>
            <a:r>
              <a:rPr lang="en-US" altLang="ko-KR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책 </a:t>
            </a:r>
            <a:r>
              <a:rPr lang="en-US" altLang="ko-KR" dirty="0"/>
              <a:t>Collection</a:t>
            </a:r>
            <a:r>
              <a:rPr lang="ko-KR" altLang="en-US" dirty="0"/>
              <a:t>에서는 출판사를 </a:t>
            </a:r>
            <a:r>
              <a:rPr lang="en-US" altLang="ko-KR" dirty="0"/>
              <a:t>FK</a:t>
            </a:r>
            <a:r>
              <a:rPr lang="ko-KR" altLang="en-US" dirty="0"/>
              <a:t>로 관리하는 게 더 효율적임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371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)</a:t>
            </a:r>
            <a:r>
              <a:rPr lang="ko-KR" altLang="en-US" dirty="0" err="1"/>
              <a:t>테이블따로만들어서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  <a:r>
              <a:rPr lang="ko-KR" altLang="en-US" dirty="0"/>
              <a:t>으로 합친다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Document Modeling)</a:t>
            </a:r>
          </a:p>
          <a:p>
            <a:r>
              <a:rPr lang="ko-KR" altLang="en-US" dirty="0"/>
              <a:t>하나의 데이터 안에서 모든 데이터를 관리하도록</a:t>
            </a:r>
            <a:r>
              <a:rPr lang="en-US" altLang="ko-KR" dirty="0"/>
              <a:t>. FK</a:t>
            </a:r>
            <a:r>
              <a:rPr lang="ko-KR" altLang="en-US" dirty="0"/>
              <a:t>를 가져서 참조하여 </a:t>
            </a:r>
            <a:r>
              <a:rPr lang="ko-KR" altLang="en-US" dirty="0" err="1"/>
              <a:t>불러올수있도록한다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80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1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060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18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https://velopert.com/457</a:t>
            </a:r>
          </a:p>
          <a:p>
            <a:r>
              <a:rPr lang="ko-KR" altLang="en-US" dirty="0"/>
              <a:t>참고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/>
              <a:t>실행해보기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dirty="0" err="1"/>
              <a:t>콜렉션</a:t>
            </a:r>
            <a:r>
              <a:rPr lang="ko-KR" altLang="en-US" dirty="0"/>
              <a:t> 리스트 확인</a:t>
            </a:r>
            <a:endParaRPr lang="en-US" altLang="ko-KR" dirty="0"/>
          </a:p>
          <a:p>
            <a:r>
              <a:rPr lang="en-US" altLang="ko-KR" dirty="0"/>
              <a:t>$show collections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21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굳이 </a:t>
            </a:r>
            <a:r>
              <a:rPr lang="en-US" altLang="ko-KR" dirty="0" err="1"/>
              <a:t>db.create</a:t>
            </a:r>
            <a:r>
              <a:rPr lang="en-US" altLang="ko-KR" dirty="0"/>
              <a:t>() </a:t>
            </a:r>
            <a:r>
              <a:rPr lang="ko-KR" altLang="en-US" dirty="0"/>
              <a:t>이렇게 </a:t>
            </a:r>
            <a:r>
              <a:rPr lang="ko-KR" altLang="en-US" dirty="0" err="1"/>
              <a:t>안써도</a:t>
            </a:r>
            <a:r>
              <a:rPr lang="ko-KR" altLang="en-US" dirty="0"/>
              <a:t> </a:t>
            </a:r>
            <a:r>
              <a:rPr lang="en-US" altLang="ko-KR" dirty="0"/>
              <a:t>insert</a:t>
            </a:r>
            <a:r>
              <a:rPr lang="ko-KR" altLang="en-US" dirty="0"/>
              <a:t>하는 과정에서 자동으로 생기기도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&gt;Date();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typeof</a:t>
            </a:r>
            <a:r>
              <a:rPr lang="en-US" altLang="ko-KR" dirty="0"/>
              <a:t> Date();</a:t>
            </a:r>
          </a:p>
          <a:p>
            <a:endParaRPr lang="en-US" altLang="ko-KR" dirty="0"/>
          </a:p>
          <a:p>
            <a:r>
              <a:rPr lang="en-US" altLang="ko-KR" dirty="0"/>
              <a:t>&gt;Date() </a:t>
            </a:r>
            <a:r>
              <a:rPr lang="en-US" altLang="ko-KR" dirty="0" err="1"/>
              <a:t>instanceof</a:t>
            </a:r>
            <a:r>
              <a:rPr lang="en-US" altLang="ko-KR" dirty="0"/>
              <a:t> Date;		False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ISODate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en-US" altLang="ko-KR" dirty="0" err="1"/>
              <a:t>ISODate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ISODate</a:t>
            </a:r>
            <a:r>
              <a:rPr lang="en-US" altLang="ko-KR" dirty="0"/>
              <a:t>() </a:t>
            </a:r>
            <a:r>
              <a:rPr lang="en-US" altLang="ko-KR" dirty="0" err="1"/>
              <a:t>instanceof</a:t>
            </a:r>
            <a:r>
              <a:rPr lang="en-US" altLang="ko-KR" dirty="0"/>
              <a:t> Date;		True : </a:t>
            </a:r>
            <a:r>
              <a:rPr lang="en-US" altLang="ko-KR" dirty="0" err="1"/>
              <a:t>ISODate</a:t>
            </a:r>
            <a:r>
              <a:rPr lang="en-US" altLang="ko-KR" dirty="0"/>
              <a:t>()</a:t>
            </a:r>
            <a:r>
              <a:rPr lang="ko-KR" altLang="en-US" dirty="0"/>
              <a:t>로 생성된 </a:t>
            </a:r>
            <a:r>
              <a:rPr lang="en-US" altLang="ko-KR" dirty="0"/>
              <a:t>Object</a:t>
            </a:r>
            <a:r>
              <a:rPr lang="ko-KR" altLang="en-US" dirty="0"/>
              <a:t>는 </a:t>
            </a:r>
            <a:r>
              <a:rPr lang="en-US" altLang="ko-KR" dirty="0"/>
              <a:t>Date</a:t>
            </a:r>
            <a:r>
              <a:rPr lang="ko-KR" altLang="en-US" dirty="0"/>
              <a:t>라고 정의된 데이터 타입과 </a:t>
            </a:r>
            <a:r>
              <a:rPr lang="ko-KR" altLang="en-US" dirty="0" err="1"/>
              <a:t>일치한다는것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ObjectId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ObjectId</a:t>
            </a:r>
            <a:r>
              <a:rPr lang="en-US" altLang="ko-KR" dirty="0"/>
              <a:t>(“1”);		1</a:t>
            </a:r>
            <a:r>
              <a:rPr lang="ko-KR" altLang="en-US" dirty="0" err="1"/>
              <a:t>이라는값을</a:t>
            </a:r>
            <a:r>
              <a:rPr lang="ko-KR" altLang="en-US" dirty="0"/>
              <a:t> 갖는 새로운 </a:t>
            </a:r>
            <a:r>
              <a:rPr lang="en-US" altLang="ko-KR" dirty="0" err="1"/>
              <a:t>ObjectId</a:t>
            </a:r>
            <a:r>
              <a:rPr lang="ko-KR" altLang="en-US" dirty="0"/>
              <a:t>를 만들어라</a:t>
            </a:r>
            <a:r>
              <a:rPr lang="en-US" altLang="ko-KR" dirty="0"/>
              <a:t>. </a:t>
            </a:r>
            <a:r>
              <a:rPr lang="ko-KR" altLang="en-US" dirty="0"/>
              <a:t>생성실패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ObjectId</a:t>
            </a:r>
            <a:r>
              <a:rPr lang="en-US" altLang="ko-KR" dirty="0"/>
              <a:t>(“000000000000);		12byte</a:t>
            </a:r>
            <a:r>
              <a:rPr lang="ko-KR" altLang="en-US" dirty="0"/>
              <a:t>를 맞춰서 써주면 생성됨을 확인가능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dirty="0" err="1"/>
              <a:t>ObjectId</a:t>
            </a:r>
            <a:r>
              <a:rPr lang="en-US" altLang="ko-KR" dirty="0"/>
              <a:t>();			</a:t>
            </a:r>
            <a:r>
              <a:rPr lang="ko-KR" altLang="en-US" dirty="0"/>
              <a:t>자동적으로 </a:t>
            </a:r>
            <a:r>
              <a:rPr lang="en-US" altLang="ko-KR" dirty="0"/>
              <a:t>count</a:t>
            </a:r>
            <a:r>
              <a:rPr lang="ko-KR" altLang="en-US" dirty="0"/>
              <a:t>값이 </a:t>
            </a:r>
            <a:r>
              <a:rPr lang="ko-KR" altLang="en-US" dirty="0" err="1"/>
              <a:t>헥사값으로</a:t>
            </a:r>
            <a:r>
              <a:rPr lang="ko-KR" altLang="en-US" dirty="0"/>
              <a:t> 하나씩 증가하는 것을 </a:t>
            </a:r>
            <a:r>
              <a:rPr lang="ko-KR" altLang="en-US" dirty="0" err="1"/>
              <a:t>볼수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기본적으로 정수에 대해서 </a:t>
            </a:r>
            <a:r>
              <a:rPr lang="en-US" altLang="ko-KR" dirty="0"/>
              <a:t>int</a:t>
            </a:r>
            <a:r>
              <a:rPr lang="ko-KR" altLang="en-US" dirty="0"/>
              <a:t>형이 아닌 </a:t>
            </a:r>
            <a:r>
              <a:rPr lang="en-US" altLang="ko-KR" dirty="0"/>
              <a:t>double</a:t>
            </a:r>
            <a:r>
              <a:rPr lang="ko-KR" altLang="en-US" dirty="0"/>
              <a:t>형으로 저장함</a:t>
            </a:r>
            <a:r>
              <a:rPr lang="en-US" altLang="ko-KR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&gt;</a:t>
            </a:r>
            <a:r>
              <a:rPr lang="en-US" altLang="ko-KR" dirty="0" err="1"/>
              <a:t>Numberint</a:t>
            </a:r>
            <a:r>
              <a:rPr lang="en-US" altLang="ko-KR" dirty="0"/>
              <a:t>(100);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&gt;100 </a:t>
            </a:r>
            <a:r>
              <a:rPr lang="en-US" altLang="ko-KR" dirty="0" err="1"/>
              <a:t>instanceof</a:t>
            </a:r>
            <a:r>
              <a:rPr lang="ko-KR" altLang="en-US" dirty="0"/>
              <a:t> </a:t>
            </a:r>
            <a:r>
              <a:rPr lang="en-US" altLang="ko-KR" dirty="0" err="1"/>
              <a:t>Numberint</a:t>
            </a:r>
            <a:r>
              <a:rPr lang="en-US" altLang="ko-KR" dirty="0"/>
              <a:t>;		// False. </a:t>
            </a:r>
            <a:r>
              <a:rPr lang="ko-KR" altLang="en-US" dirty="0"/>
              <a:t>아무런 정의없이 선언된 숫자는 기본적으로 </a:t>
            </a:r>
            <a:r>
              <a:rPr lang="en-US" altLang="ko-KR" dirty="0" err="1"/>
              <a:t>doubl</a:t>
            </a:r>
            <a:r>
              <a:rPr lang="ko-KR" altLang="en-US" dirty="0"/>
              <a:t>형으로 저장하기때문에</a:t>
            </a:r>
            <a:r>
              <a:rPr lang="en-US" altLang="ko-KR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&gt;</a:t>
            </a:r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en-US" altLang="ko-KR" dirty="0" err="1"/>
              <a:t>NerberInt</a:t>
            </a:r>
            <a:r>
              <a:rPr lang="en-US" altLang="ko-KR" dirty="0"/>
              <a:t>(100);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&gt;</a:t>
            </a:r>
            <a:r>
              <a:rPr lang="en-US" altLang="ko-KR" dirty="0" err="1"/>
              <a:t>NumberLong</a:t>
            </a:r>
            <a:r>
              <a:rPr lang="en-US" altLang="ko-KR" dirty="0"/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NmberDecimal</a:t>
            </a:r>
            <a:r>
              <a:rPr lang="en-US" altLang="ko-KR" dirty="0"/>
              <a:t>(10,1);		// </a:t>
            </a:r>
            <a:r>
              <a:rPr lang="ko-KR" altLang="en-US" dirty="0" err="1"/>
              <a:t>숫자값이</a:t>
            </a:r>
            <a:r>
              <a:rPr lang="ko-KR" altLang="en-US" dirty="0"/>
              <a:t> 큰 데이터는 </a:t>
            </a:r>
            <a:r>
              <a:rPr lang="en-US" altLang="ko-KR" dirty="0"/>
              <a:t>Decimal</a:t>
            </a:r>
            <a:r>
              <a:rPr lang="ko-KR" altLang="en-US" dirty="0"/>
              <a:t>을 사용해야함</a:t>
            </a:r>
            <a:r>
              <a:rPr lang="en-US" altLang="ko-KR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825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????</a:t>
            </a:r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en-US" altLang="ko-KR" dirty="0" err="1"/>
              <a:t>ObjectId</a:t>
            </a:r>
            <a:r>
              <a:rPr lang="en-US" altLang="ko-KR" dirty="0"/>
              <a:t>() </a:t>
            </a:r>
            <a:r>
              <a:rPr lang="ko-KR" altLang="en-US" dirty="0"/>
              <a:t>는 </a:t>
            </a:r>
            <a:r>
              <a:rPr lang="en-US" altLang="ko-KR" dirty="0" err="1"/>
              <a:t>objec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en-US" altLang="ko-KR" dirty="0" err="1"/>
              <a:t>ObjectId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 err="1"/>
              <a:t>functio</a:t>
            </a:r>
            <a:r>
              <a:rPr lang="ko-KR" altLang="en-US" dirty="0"/>
              <a:t>인데 왜</a:t>
            </a:r>
            <a:r>
              <a:rPr lang="en-US" altLang="ko-KR" dirty="0"/>
              <a:t>!!</a:t>
            </a:r>
          </a:p>
          <a:p>
            <a:r>
              <a:rPr lang="en-US" altLang="ko-KR" dirty="0" err="1"/>
              <a:t>Instanceof</a:t>
            </a:r>
            <a:r>
              <a:rPr lang="ko-KR" altLang="en-US" dirty="0"/>
              <a:t>하면 </a:t>
            </a:r>
            <a:r>
              <a:rPr lang="en-US" altLang="ko-KR" dirty="0"/>
              <a:t>true</a:t>
            </a:r>
            <a:r>
              <a:rPr lang="ko-KR" altLang="en-US" dirty="0" err="1"/>
              <a:t>인거지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236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NumberInt</a:t>
            </a:r>
            <a:r>
              <a:rPr lang="ko-KR" altLang="en-US" dirty="0"/>
              <a:t> </a:t>
            </a:r>
            <a:r>
              <a:rPr lang="en-US" altLang="ko-KR" dirty="0" err="1"/>
              <a:t>instanceof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 </a:t>
            </a:r>
            <a:r>
              <a:rPr lang="en-US" altLang="ko-KR" dirty="0"/>
              <a:t>			//</a:t>
            </a:r>
            <a:r>
              <a:rPr lang="ko-KR" altLang="en-US" dirty="0"/>
              <a:t> </a:t>
            </a:r>
            <a:r>
              <a:rPr lang="ko-KR" altLang="en-US" dirty="0" err="1"/>
              <a:t>에러나넹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0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트랜잭션이 다른 두개가 동시에 실행되는 경우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웹서버에서 여러 사람이 동일한 </a:t>
            </a:r>
            <a:r>
              <a:rPr lang="ko-KR" altLang="en-US" dirty="0" err="1"/>
              <a:t>ㄷ이터에</a:t>
            </a:r>
            <a:r>
              <a:rPr lang="ko-KR" altLang="en-US" dirty="0"/>
              <a:t> 접근해서 동시에 수정하려고 할 때 발생하는 문제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50</a:t>
            </a:r>
            <a:r>
              <a:rPr lang="ko-KR" altLang="en-US" dirty="0" err="1"/>
              <a:t>마넌</a:t>
            </a:r>
            <a:r>
              <a:rPr lang="ko-KR" altLang="en-US" dirty="0"/>
              <a:t> </a:t>
            </a:r>
            <a:r>
              <a:rPr lang="ko-KR" altLang="en-US" dirty="0" err="1"/>
              <a:t>줄어들엇는데도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A,B,C</a:t>
            </a:r>
            <a:r>
              <a:rPr lang="ko-KR" altLang="en-US" dirty="0"/>
              <a:t>가 가진 데이터의 총 합이 달라져서 일관성이 깨짐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81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오브젝트 새롭게 </a:t>
            </a:r>
            <a:r>
              <a:rPr lang="ko-KR" altLang="en-US" dirty="0" err="1"/>
              <a:t>생성하는것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: </a:t>
            </a:r>
            <a:r>
              <a:rPr lang="ko-KR" altLang="en-US" dirty="0"/>
              <a:t>실제 타입이 이게 맞는지 아닌지 </a:t>
            </a:r>
            <a:r>
              <a:rPr lang="ko-KR" altLang="en-US" dirty="0" err="1"/>
              <a:t>확인할수잇음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78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597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044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</a:t>
            </a:r>
            <a:r>
              <a:rPr lang="en-US" altLang="ko-KR" dirty="0"/>
              <a:t>.</a:t>
            </a:r>
            <a:r>
              <a:rPr lang="ko-KR" altLang="en-US" dirty="0" err="1"/>
              <a:t>ㅔㅐㄴㅅ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92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&gt;</a:t>
            </a:r>
            <a:r>
              <a:rPr lang="en-US" altLang="ko-KR" dirty="0" err="1"/>
              <a:t>db.post.find</a:t>
            </a:r>
            <a:r>
              <a:rPr lang="en-US" altLang="ko-KR" dirty="0"/>
              <a:t>({}, {_</a:t>
            </a:r>
            <a:r>
              <a:rPr lang="en-US" altLang="ko-KR" dirty="0" err="1"/>
              <a:t>id:false</a:t>
            </a:r>
            <a:r>
              <a:rPr lang="en-US" altLang="ko-KR" dirty="0"/>
              <a:t>, </a:t>
            </a:r>
            <a:r>
              <a:rPr lang="en-US" altLang="ko-KR" dirty="0" err="1"/>
              <a:t>title:true</a:t>
            </a:r>
            <a:r>
              <a:rPr lang="en-US" altLang="ko-KR" dirty="0"/>
              <a:t>});</a:t>
            </a:r>
          </a:p>
          <a:p>
            <a:r>
              <a:rPr lang="en-US" altLang="ko-KR" dirty="0"/>
              <a:t>// _id</a:t>
            </a:r>
            <a:r>
              <a:rPr lang="ko-KR" altLang="en-US" dirty="0"/>
              <a:t>값을 </a:t>
            </a:r>
            <a:r>
              <a:rPr lang="en-US" altLang="ko-KR" dirty="0" err="1"/>
              <a:t>OjectId</a:t>
            </a:r>
            <a:r>
              <a:rPr lang="en-US" altLang="ko-KR" dirty="0"/>
              <a:t>()</a:t>
            </a:r>
            <a:r>
              <a:rPr lang="ko-KR" altLang="en-US" dirty="0"/>
              <a:t>값 </a:t>
            </a:r>
            <a:r>
              <a:rPr lang="ko-KR" altLang="en-US" dirty="0" err="1"/>
              <a:t>안뜨도록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_id</a:t>
            </a:r>
            <a:r>
              <a:rPr lang="ko-KR" altLang="en-US" dirty="0"/>
              <a:t>는 </a:t>
            </a:r>
            <a:r>
              <a:rPr lang="en-US" altLang="ko-KR" dirty="0"/>
              <a:t>default</a:t>
            </a:r>
            <a:r>
              <a:rPr lang="ko-KR" altLang="en-US" dirty="0"/>
              <a:t>값이 </a:t>
            </a:r>
            <a:r>
              <a:rPr lang="en-US" altLang="ko-KR" dirty="0"/>
              <a:t>true</a:t>
            </a:r>
            <a:r>
              <a:rPr lang="ko-KR" altLang="en-US" dirty="0"/>
              <a:t>니까 </a:t>
            </a:r>
            <a:r>
              <a:rPr lang="en-US" altLang="ko-KR" dirty="0"/>
              <a:t>false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content </a:t>
            </a:r>
            <a:r>
              <a:rPr lang="ko-KR" altLang="en-US" dirty="0"/>
              <a:t>나 </a:t>
            </a:r>
            <a:r>
              <a:rPr lang="en-US" altLang="ko-KR" dirty="0"/>
              <a:t>title</a:t>
            </a:r>
            <a:r>
              <a:rPr lang="ko-KR" altLang="en-US" dirty="0"/>
              <a:t>은 이미 </a:t>
            </a:r>
            <a:r>
              <a:rPr lang="en-US" altLang="ko-KR" dirty="0"/>
              <a:t>default</a:t>
            </a:r>
            <a:r>
              <a:rPr lang="ko-KR" altLang="en-US" dirty="0"/>
              <a:t>값이 </a:t>
            </a:r>
            <a:r>
              <a:rPr lang="en-US" altLang="ko-KR" dirty="0"/>
              <a:t>false</a:t>
            </a:r>
            <a:r>
              <a:rPr lang="ko-KR" altLang="en-US" dirty="0"/>
              <a:t>인데</a:t>
            </a:r>
            <a:r>
              <a:rPr lang="en-US" altLang="ko-KR" dirty="0"/>
              <a:t>, false</a:t>
            </a:r>
            <a:r>
              <a:rPr lang="ko-KR" altLang="en-US" dirty="0"/>
              <a:t>로 읽어주도록 설정하면 에러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731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db.pretty</a:t>
            </a:r>
            <a:r>
              <a:rPr lang="en-US" altLang="ko-KR" dirty="0"/>
              <a:t>() 			//</a:t>
            </a:r>
            <a:r>
              <a:rPr lang="ko-KR" altLang="en-US" dirty="0"/>
              <a:t>사람이 </a:t>
            </a:r>
            <a:r>
              <a:rPr lang="ko-KR" altLang="en-US" dirty="0" err="1"/>
              <a:t>보기쉽게</a:t>
            </a:r>
            <a:r>
              <a:rPr lang="ko-KR" altLang="en-US" dirty="0"/>
              <a:t> </a:t>
            </a:r>
            <a:r>
              <a:rPr lang="ko-KR" altLang="en-US" dirty="0" err="1"/>
              <a:t>이쁜형식으로</a:t>
            </a:r>
            <a:r>
              <a:rPr lang="ko-KR" altLang="en-US" dirty="0"/>
              <a:t> 출력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db.item.find</a:t>
            </a:r>
            <a:r>
              <a:rPr lang="en-US" altLang="ko-KR" dirty="0"/>
              <a:t>().sort()		// id</a:t>
            </a:r>
            <a:r>
              <a:rPr lang="ko-KR" altLang="en-US" dirty="0"/>
              <a:t>값 기준으로 정렬</a:t>
            </a:r>
          </a:p>
          <a:p>
            <a:r>
              <a:rPr lang="en-US" altLang="ko-KR" dirty="0" err="1"/>
              <a:t>db.item.find</a:t>
            </a:r>
            <a:r>
              <a:rPr lang="en-US" altLang="ko-KR" dirty="0"/>
              <a:t>().sort({price:1})		// price</a:t>
            </a:r>
            <a:r>
              <a:rPr lang="ko-KR" altLang="en-US" dirty="0"/>
              <a:t>의 오름차순으로 정렬하기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515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477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203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/>
              <a:t>이 </a:t>
            </a:r>
            <a:r>
              <a:rPr lang="en-US" altLang="ko-KR" dirty="0"/>
              <a:t>“New item 1”</a:t>
            </a:r>
            <a:r>
              <a:rPr lang="ko-KR" altLang="en-US" dirty="0"/>
              <a:t>인 항목의 값을 </a:t>
            </a:r>
            <a:r>
              <a:rPr lang="en-US" altLang="ko-KR" dirty="0"/>
              <a:t>{price:</a:t>
            </a:r>
            <a:r>
              <a:rPr lang="ko-KR" altLang="en-US" dirty="0"/>
              <a:t> </a:t>
            </a:r>
            <a:r>
              <a:rPr lang="en-US" altLang="ko-KR" dirty="0"/>
              <a:t>9000, ratio:</a:t>
            </a:r>
            <a:r>
              <a:rPr lang="ko-KR" altLang="en-US" dirty="0"/>
              <a:t> </a:t>
            </a:r>
            <a:r>
              <a:rPr lang="en-US" altLang="ko-KR" dirty="0"/>
              <a:t>4.6}</a:t>
            </a:r>
            <a:r>
              <a:rPr lang="ko-KR" altLang="en-US" dirty="0"/>
              <a:t>으로 변경해라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030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도큐먼트에 대해서 특정 필드 </a:t>
            </a:r>
            <a:r>
              <a:rPr lang="ko-KR" altLang="en-US" dirty="0" err="1"/>
              <a:t>삭제할때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99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137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db.item.updateMany</a:t>
            </a:r>
            <a:r>
              <a:rPr lang="en-US" altLang="ko-KR" dirty="0"/>
              <a:t>({price: {$eq:25000}, {$</a:t>
            </a:r>
            <a:r>
              <a:rPr lang="en-US" altLang="ko-KR" dirty="0" err="1"/>
              <a:t>inc</a:t>
            </a:r>
            <a:r>
              <a:rPr lang="en-US" altLang="ko-KR" dirty="0"/>
              <a:t>:{price:5000}}})</a:t>
            </a:r>
          </a:p>
          <a:p>
            <a:endParaRPr lang="en-US" altLang="ko-KR" dirty="0"/>
          </a:p>
          <a:p>
            <a:r>
              <a:rPr lang="en-US" altLang="ko-KR" dirty="0"/>
              <a:t>// price</a:t>
            </a:r>
            <a:r>
              <a:rPr lang="ko-KR" altLang="en-US" dirty="0"/>
              <a:t>가 </a:t>
            </a:r>
            <a:r>
              <a:rPr lang="en-US" altLang="ko-KR" dirty="0"/>
              <a:t>25000</a:t>
            </a:r>
            <a:r>
              <a:rPr lang="ko-KR" altLang="en-US" dirty="0"/>
              <a:t>인 항목에 대해서</a:t>
            </a:r>
            <a:r>
              <a:rPr lang="en-US" altLang="ko-KR" dirty="0"/>
              <a:t> </a:t>
            </a:r>
            <a:r>
              <a:rPr lang="ko-KR" altLang="en-US" dirty="0"/>
              <a:t>일괄적으로 </a:t>
            </a:r>
            <a:r>
              <a:rPr lang="en-US" altLang="ko-KR" dirty="0"/>
              <a:t>5000</a:t>
            </a:r>
            <a:r>
              <a:rPr lang="ko-KR" altLang="en-US" dirty="0"/>
              <a:t>원씩 </a:t>
            </a:r>
            <a:r>
              <a:rPr lang="ko-KR" altLang="en-US" dirty="0" err="1"/>
              <a:t>더해짐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095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db.item.updateMany</a:t>
            </a:r>
            <a:r>
              <a:rPr lang="en-US" altLang="ko-KR" dirty="0"/>
              <a:t>({price: {$eq:25000}, {$</a:t>
            </a:r>
            <a:r>
              <a:rPr lang="en-US" altLang="ko-KR" dirty="0" err="1"/>
              <a:t>mul</a:t>
            </a:r>
            <a:r>
              <a:rPr lang="en-US" altLang="ko-KR" dirty="0"/>
              <a:t>:{price:0.5}}})</a:t>
            </a:r>
          </a:p>
          <a:p>
            <a:endParaRPr lang="en-US" altLang="ko-KR" dirty="0"/>
          </a:p>
          <a:p>
            <a:r>
              <a:rPr lang="en-US" altLang="ko-KR" dirty="0"/>
              <a:t>// price</a:t>
            </a:r>
            <a:r>
              <a:rPr lang="ko-KR" altLang="en-US" dirty="0"/>
              <a:t>가 </a:t>
            </a:r>
            <a:r>
              <a:rPr lang="en-US" altLang="ko-KR" dirty="0"/>
              <a:t>25000</a:t>
            </a:r>
            <a:r>
              <a:rPr lang="ko-KR" altLang="en-US" dirty="0"/>
              <a:t>인 항목에 대해서</a:t>
            </a:r>
            <a:r>
              <a:rPr lang="en-US" altLang="ko-KR" dirty="0"/>
              <a:t> </a:t>
            </a:r>
            <a:r>
              <a:rPr lang="ko-KR" altLang="en-US" dirty="0"/>
              <a:t>일괄적으로 </a:t>
            </a:r>
            <a:r>
              <a:rPr lang="en-US" altLang="ko-KR" dirty="0"/>
              <a:t>0.5</a:t>
            </a:r>
            <a:r>
              <a:rPr lang="ko-KR" altLang="en-US" dirty="0"/>
              <a:t> 가 </a:t>
            </a:r>
            <a:r>
              <a:rPr lang="ko-KR" altLang="en-US" dirty="0" err="1"/>
              <a:t>곱해짐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76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오류가 발생한 </a:t>
            </a:r>
            <a:r>
              <a:rPr lang="en-US" altLang="ko-KR" dirty="0"/>
              <a:t>field</a:t>
            </a:r>
            <a:r>
              <a:rPr lang="ko-KR" altLang="en-US" dirty="0"/>
              <a:t>값에 대해 수정하기 위해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remane</a:t>
            </a:r>
            <a:r>
              <a:rPr lang="en-US" altLang="ko-KR" dirty="0"/>
              <a:t> : {</a:t>
            </a:r>
            <a:r>
              <a:rPr lang="ko-KR" altLang="en-US" dirty="0" err="1"/>
              <a:t>바꿔줘야할</a:t>
            </a:r>
            <a:r>
              <a:rPr lang="ko-KR" altLang="en-US" dirty="0"/>
              <a:t> </a:t>
            </a:r>
            <a:r>
              <a:rPr lang="ko-KR" altLang="en-US" dirty="0" err="1"/>
              <a:t>필드명</a:t>
            </a:r>
            <a:r>
              <a:rPr lang="en-US" altLang="ko-KR" dirty="0"/>
              <a:t>, </a:t>
            </a:r>
            <a:r>
              <a:rPr lang="ko-KR" altLang="en-US" dirty="0"/>
              <a:t>수정해줄 </a:t>
            </a:r>
            <a:r>
              <a:rPr lang="ko-KR" altLang="en-US" dirty="0" err="1"/>
              <a:t>필드명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ko-KR" altLang="en-US" dirty="0"/>
              <a:t>수정해 준 필드위치는 기존의 위치와 같지않고</a:t>
            </a:r>
            <a:r>
              <a:rPr lang="en-US" altLang="ko-KR" dirty="0"/>
              <a:t>, </a:t>
            </a:r>
            <a:r>
              <a:rPr lang="ko-KR" altLang="en-US" dirty="0"/>
              <a:t>맨 뒤로 붙는다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순서 </a:t>
            </a:r>
            <a:r>
              <a:rPr lang="ko-KR" altLang="en-US" dirty="0" err="1"/>
              <a:t>지켜주지않아도</a:t>
            </a:r>
            <a:r>
              <a:rPr lang="ko-KR" altLang="en-US" dirty="0"/>
              <a:t> </a:t>
            </a:r>
            <a:r>
              <a:rPr lang="ko-KR" altLang="en-US" dirty="0" err="1"/>
              <a:t>접근가능하기때무에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필드가 </a:t>
            </a:r>
            <a:r>
              <a:rPr lang="en-US" altLang="ko-KR" dirty="0"/>
              <a:t>name</a:t>
            </a:r>
            <a:r>
              <a:rPr lang="ko-KR" altLang="en-US" dirty="0"/>
              <a:t>인 값이 </a:t>
            </a:r>
            <a:r>
              <a:rPr lang="en-US" altLang="ko-KR" dirty="0"/>
              <a:t>/New item[1-4]/</a:t>
            </a:r>
            <a:r>
              <a:rPr lang="ko-KR" altLang="en-US" dirty="0"/>
              <a:t>인 항목에 대해 </a:t>
            </a:r>
            <a:r>
              <a:rPr lang="en-US" altLang="ko-KR" dirty="0"/>
              <a:t>name</a:t>
            </a:r>
            <a:r>
              <a:rPr lang="ko-KR" altLang="en-US" dirty="0"/>
              <a:t>을 </a:t>
            </a:r>
            <a:r>
              <a:rPr lang="en-US" altLang="ko-KR" dirty="0"/>
              <a:t>“item”</a:t>
            </a:r>
            <a:r>
              <a:rPr lang="ko-KR" altLang="en-US" dirty="0"/>
              <a:t>으로</a:t>
            </a:r>
            <a:r>
              <a:rPr lang="en-US" altLang="ko-KR" dirty="0"/>
              <a:t>, ratio</a:t>
            </a:r>
            <a:r>
              <a:rPr lang="ko-KR" altLang="en-US" dirty="0"/>
              <a:t>를 </a:t>
            </a:r>
            <a:r>
              <a:rPr lang="en-US" altLang="ko-KR" dirty="0"/>
              <a:t>“star”</a:t>
            </a:r>
            <a:r>
              <a:rPr lang="ko-KR" altLang="en-US" dirty="0"/>
              <a:t>로 변경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14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06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311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59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insertMany</a:t>
            </a:r>
            <a:r>
              <a:rPr lang="en-US" altLang="ko-KR" dirty="0"/>
              <a:t>()</a:t>
            </a:r>
            <a:r>
              <a:rPr lang="ko-KR" altLang="en-US" dirty="0"/>
              <a:t> 안에는 리스트가 </a:t>
            </a:r>
            <a:r>
              <a:rPr lang="ko-KR" altLang="en-US" dirty="0" err="1"/>
              <a:t>들어와야함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dirty="0"/>
              <a:t>Find({list:2})</a:t>
            </a:r>
            <a:r>
              <a:rPr lang="ko-KR" altLang="en-US" dirty="0"/>
              <a:t>값에 </a:t>
            </a:r>
            <a:r>
              <a:rPr lang="en-US" altLang="ko-KR" dirty="0"/>
              <a:t>list</a:t>
            </a:r>
            <a:r>
              <a:rPr lang="ko-KR" altLang="en-US" dirty="0"/>
              <a:t>필드에 </a:t>
            </a:r>
            <a:r>
              <a:rPr lang="en-US" altLang="ko-KR" dirty="0"/>
              <a:t>list</a:t>
            </a:r>
            <a:r>
              <a:rPr lang="ko-KR" altLang="en-US" dirty="0"/>
              <a:t>형식으로 들어올 경우</a:t>
            </a:r>
            <a:r>
              <a:rPr lang="en-US" altLang="ko-KR" dirty="0"/>
              <a:t>, list</a:t>
            </a:r>
            <a:r>
              <a:rPr lang="ko-KR" altLang="en-US" dirty="0"/>
              <a:t>의 값에 포함되는 항목을 </a:t>
            </a:r>
            <a:r>
              <a:rPr lang="ko-KR" altLang="en-US" dirty="0" err="1"/>
              <a:t>출력하게됨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Set</a:t>
            </a:r>
            <a:r>
              <a:rPr lang="ko-KR" altLang="en-US" dirty="0"/>
              <a:t>을 붙여야만 값을 추가하거나</a:t>
            </a:r>
            <a:r>
              <a:rPr lang="en-US" altLang="ko-KR" dirty="0"/>
              <a:t>, </a:t>
            </a:r>
            <a:r>
              <a:rPr lang="en-US" altLang="ko-KR" dirty="0" err="1"/>
              <a:t>replac</a:t>
            </a:r>
            <a:r>
              <a:rPr lang="ko-KR" altLang="en-US" dirty="0" err="1"/>
              <a:t>되는것임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그냥</a:t>
            </a:r>
            <a:r>
              <a:rPr lang="en-US" altLang="ko-KR" dirty="0" err="1"/>
              <a:t>updateOne</a:t>
            </a:r>
            <a:r>
              <a:rPr lang="en-US" altLang="ko-KR" dirty="0"/>
              <a:t>() </a:t>
            </a:r>
            <a:r>
              <a:rPr lang="ko-KR" altLang="en-US" dirty="0"/>
              <a:t>하면 덮어쓰기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96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db.item.drop</a:t>
            </a:r>
            <a:r>
              <a:rPr lang="en-US" altLang="ko-KR" dirty="0"/>
              <a:t>({});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전부삭제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effectLst/>
              </a:rPr>
              <a:t>//</a:t>
            </a:r>
            <a:r>
              <a:rPr lang="en-US" altLang="ko-KR" dirty="0" err="1">
                <a:effectLst/>
              </a:rPr>
              <a:t>db.bios.remove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{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}</a:t>
            </a:r>
            <a:r>
              <a:rPr lang="en-US" altLang="ko-KR" dirty="0"/>
              <a:t> </a:t>
            </a:r>
            <a:r>
              <a:rPr lang="en-US" altLang="ko-KR" dirty="0">
                <a:effectLst/>
              </a:rPr>
              <a:t>)</a:t>
            </a:r>
            <a:r>
              <a:rPr lang="ko-KR" altLang="en-US" dirty="0">
                <a:effectLst/>
              </a:rPr>
              <a:t>와 같음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782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34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마스터가 </a:t>
            </a:r>
            <a:r>
              <a:rPr lang="ko-KR" altLang="en-US" dirty="0" err="1"/>
              <a:t>모든작업을</a:t>
            </a:r>
            <a:r>
              <a:rPr lang="ko-KR" altLang="en-US" dirty="0"/>
              <a:t> 총괄함</a:t>
            </a:r>
            <a:r>
              <a:rPr lang="en-US" altLang="ko-KR" dirty="0"/>
              <a:t>. </a:t>
            </a:r>
            <a:r>
              <a:rPr lang="ko-KR" altLang="en-US" dirty="0" err="1"/>
              <a:t>읽는작업</a:t>
            </a:r>
            <a:r>
              <a:rPr lang="en-US" altLang="ko-KR" dirty="0"/>
              <a:t>/</a:t>
            </a:r>
            <a:r>
              <a:rPr lang="ko-KR" altLang="en-US" dirty="0" err="1"/>
              <a:t>쓰는작업</a:t>
            </a:r>
            <a:r>
              <a:rPr lang="ko-KR" altLang="en-US" dirty="0"/>
              <a:t> 모두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Slave</a:t>
            </a:r>
            <a:r>
              <a:rPr lang="ko-KR" altLang="en-US" dirty="0"/>
              <a:t>에게 </a:t>
            </a:r>
            <a:r>
              <a:rPr lang="ko-KR" altLang="en-US" dirty="0" err="1"/>
              <a:t>자기랑</a:t>
            </a:r>
            <a:r>
              <a:rPr lang="ko-KR" altLang="en-US" dirty="0"/>
              <a:t> 똑같은 값을 전달해줌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Layedone</a:t>
            </a:r>
            <a:r>
              <a:rPr lang="en-US" altLang="ko-KR" dirty="0"/>
              <a:t>(</a:t>
            </a:r>
            <a:r>
              <a:rPr lang="ko-KR" altLang="en-US" dirty="0"/>
              <a:t>자기복제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Slave</a:t>
            </a:r>
            <a:r>
              <a:rPr lang="ko-KR" altLang="en-US" dirty="0"/>
              <a:t>는 </a:t>
            </a:r>
            <a:r>
              <a:rPr lang="en-US" altLang="ko-KR" dirty="0"/>
              <a:t>Master</a:t>
            </a:r>
            <a:r>
              <a:rPr lang="ko-KR" altLang="en-US" dirty="0"/>
              <a:t>이랑 똑같은 값을 </a:t>
            </a:r>
            <a:r>
              <a:rPr lang="ko-KR" altLang="en-US" dirty="0" err="1"/>
              <a:t>갖고잇음</a:t>
            </a:r>
            <a:r>
              <a:rPr lang="en-US" altLang="ko-KR" dirty="0"/>
              <a:t>. </a:t>
            </a:r>
            <a:r>
              <a:rPr lang="ko-KR" altLang="en-US" dirty="0"/>
              <a:t>사용자는 </a:t>
            </a:r>
            <a:r>
              <a:rPr lang="en-US" altLang="ko-KR" dirty="0"/>
              <a:t>Slave</a:t>
            </a:r>
            <a:r>
              <a:rPr lang="ko-KR" altLang="en-US" dirty="0"/>
              <a:t>에게서 값을 </a:t>
            </a:r>
            <a:r>
              <a:rPr lang="ko-KR" altLang="en-US" dirty="0" err="1"/>
              <a:t>읽얻옴</a:t>
            </a:r>
            <a:r>
              <a:rPr lang="en-US" altLang="ko-KR" dirty="0"/>
              <a:t>. But, </a:t>
            </a:r>
            <a:r>
              <a:rPr lang="ko-KR" altLang="en-US" dirty="0" err="1"/>
              <a:t>쓰진못함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쓰는거는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만 가능</a:t>
            </a:r>
            <a:r>
              <a:rPr lang="en-US" altLang="ko-KR" dirty="0"/>
              <a:t>. </a:t>
            </a:r>
            <a:r>
              <a:rPr lang="ko-KR" altLang="en-US" dirty="0" err="1"/>
              <a:t>충돌방지하기위해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용량을 </a:t>
            </a:r>
            <a:r>
              <a:rPr lang="ko-KR" altLang="en-US" dirty="0" err="1"/>
              <a:t>늘린게아니라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여러 사용자가 데이터에 </a:t>
            </a:r>
            <a:r>
              <a:rPr lang="ko-KR" altLang="en-US" dirty="0" err="1"/>
              <a:t>접근할수있도록</a:t>
            </a:r>
            <a:r>
              <a:rPr lang="ko-KR" altLang="en-US" dirty="0"/>
              <a:t> 대역폭을 </a:t>
            </a:r>
            <a:r>
              <a:rPr lang="ko-KR" altLang="en-US" dirty="0" err="1"/>
              <a:t>늘린셈</a:t>
            </a:r>
            <a:r>
              <a:rPr lang="en-US" altLang="ko-KR" dirty="0"/>
              <a:t>. </a:t>
            </a:r>
            <a:r>
              <a:rPr lang="ko-KR" altLang="en-US" dirty="0"/>
              <a:t>시스템이 받는 부하를 줄일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But, </a:t>
            </a:r>
            <a:r>
              <a:rPr lang="ko-KR" altLang="en-US" dirty="0" err="1"/>
              <a:t>쓰는경우엔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 err="1"/>
              <a:t>혼자하므로</a:t>
            </a:r>
            <a:r>
              <a:rPr lang="ko-KR" altLang="en-US" dirty="0"/>
              <a:t> 다 수행하므로 부하가 줄어들었다고 할 수 없음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가 </a:t>
            </a:r>
            <a:r>
              <a:rPr lang="ko-KR" altLang="en-US" dirty="0" err="1"/>
              <a:t>작은것도</a:t>
            </a:r>
            <a:r>
              <a:rPr lang="ko-KR" altLang="en-US" dirty="0"/>
              <a:t> 아니고</a:t>
            </a:r>
            <a:r>
              <a:rPr lang="en-US" altLang="ko-KR" dirty="0"/>
              <a:t>, </a:t>
            </a:r>
            <a:r>
              <a:rPr lang="ko-KR" altLang="en-US" dirty="0"/>
              <a:t>복제하는 데도 시간이 걸림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덮어쓴다음</a:t>
            </a:r>
            <a:r>
              <a:rPr lang="ko-KR" altLang="en-US" dirty="0"/>
              <a:t> </a:t>
            </a:r>
            <a:r>
              <a:rPr lang="en-US" altLang="ko-KR" dirty="0"/>
              <a:t>Update</a:t>
            </a:r>
            <a:r>
              <a:rPr lang="ko-KR" altLang="en-US" dirty="0" err="1"/>
              <a:t>안되어있는</a:t>
            </a:r>
            <a:r>
              <a:rPr lang="ko-KR" altLang="en-US" dirty="0"/>
              <a:t> 상태에서 </a:t>
            </a:r>
            <a:r>
              <a:rPr lang="en-US" altLang="ko-KR" dirty="0"/>
              <a:t>Read</a:t>
            </a:r>
            <a:r>
              <a:rPr lang="ko-KR" altLang="en-US" dirty="0"/>
              <a:t>한다면 사용자에게 잘못된 </a:t>
            </a:r>
            <a:r>
              <a:rPr lang="ko-KR" altLang="en-US" dirty="0" err="1"/>
              <a:t>정보를전달하게됨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 err="1"/>
              <a:t>돈보내는과정에서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초정도의 </a:t>
            </a:r>
            <a:r>
              <a:rPr lang="en-US" altLang="ko-KR" dirty="0"/>
              <a:t>update</a:t>
            </a:r>
            <a:r>
              <a:rPr lang="ko-KR" altLang="en-US" dirty="0"/>
              <a:t>시간이 치명적임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Master</a:t>
            </a:r>
            <a:r>
              <a:rPr lang="ko-KR" altLang="en-US" dirty="0"/>
              <a:t>가 중요한 작업은 </a:t>
            </a:r>
            <a:r>
              <a:rPr lang="en-US" altLang="ko-KR" dirty="0"/>
              <a:t>R/W </a:t>
            </a:r>
            <a:r>
              <a:rPr lang="ko-KR" altLang="en-US" dirty="0" err="1"/>
              <a:t>모두하게됨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&lt;Master-Master </a:t>
            </a:r>
            <a:r>
              <a:rPr lang="ko-KR" altLang="en-US" dirty="0"/>
              <a:t>복제</a:t>
            </a:r>
            <a:r>
              <a:rPr lang="en-US" altLang="ko-KR" dirty="0"/>
              <a:t>&gt; : </a:t>
            </a:r>
            <a:r>
              <a:rPr lang="ko-KR" altLang="en-US" dirty="0"/>
              <a:t>거의 </a:t>
            </a:r>
            <a:r>
              <a:rPr lang="ko-KR" altLang="en-US" dirty="0" err="1"/>
              <a:t>안스는</a:t>
            </a:r>
            <a:r>
              <a:rPr lang="ko-KR" altLang="en-US" dirty="0"/>
              <a:t> 방식</a:t>
            </a:r>
            <a:endParaRPr lang="en-US" altLang="ko-KR" dirty="0"/>
          </a:p>
          <a:p>
            <a:r>
              <a:rPr lang="en-US" altLang="ko-KR" dirty="0"/>
              <a:t>Slave</a:t>
            </a:r>
            <a:r>
              <a:rPr lang="ko-KR" altLang="en-US" dirty="0"/>
              <a:t>아니고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ko-KR" altLang="en-US" dirty="0" err="1"/>
              <a:t>만드렁서</a:t>
            </a:r>
            <a:r>
              <a:rPr lang="ko-KR" altLang="en-US" dirty="0"/>
              <a:t> 모두 </a:t>
            </a:r>
            <a:r>
              <a:rPr lang="en-US" altLang="ko-KR" dirty="0"/>
              <a:t>R/W</a:t>
            </a:r>
            <a:r>
              <a:rPr lang="ko-KR" altLang="en-US" dirty="0"/>
              <a:t>권한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동시에 </a:t>
            </a:r>
            <a:r>
              <a:rPr lang="ko-KR" altLang="en-US" dirty="0" err="1"/>
              <a:t>쓰게되면</a:t>
            </a:r>
            <a:r>
              <a:rPr lang="ko-KR" altLang="en-US" dirty="0"/>
              <a:t> 충돌 발생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548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047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역순</a:t>
            </a:r>
            <a:r>
              <a:rPr lang="en-US" altLang="ko-KR" dirty="0"/>
              <a:t>/ </a:t>
            </a:r>
            <a:r>
              <a:rPr lang="ko-KR" altLang="en-US" dirty="0"/>
              <a:t>정순으로 인덱스 만들기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4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정렬된 </a:t>
            </a:r>
            <a:r>
              <a:rPr lang="en-US" altLang="ko-KR" dirty="0"/>
              <a:t>Index</a:t>
            </a:r>
            <a:r>
              <a:rPr lang="ko-KR" altLang="en-US" dirty="0"/>
              <a:t>를 </a:t>
            </a:r>
            <a:r>
              <a:rPr lang="ko-KR" altLang="en-US" dirty="0" err="1"/>
              <a:t>만들어놓으면</a:t>
            </a:r>
            <a:r>
              <a:rPr lang="en-US" altLang="ko-KR" dirty="0"/>
              <a:t>, </a:t>
            </a:r>
            <a:r>
              <a:rPr lang="ko-KR" altLang="en-US" dirty="0" err="1"/>
              <a:t>자주쓰는</a:t>
            </a:r>
            <a:r>
              <a:rPr lang="ko-KR" altLang="en-US" dirty="0"/>
              <a:t> </a:t>
            </a:r>
            <a:r>
              <a:rPr lang="en-US" altLang="ko-KR" dirty="0"/>
              <a:t>field</a:t>
            </a:r>
            <a:r>
              <a:rPr lang="ko-KR" altLang="en-US" dirty="0"/>
              <a:t>에 대해 </a:t>
            </a:r>
            <a:r>
              <a:rPr lang="ko-KR" altLang="en-US" dirty="0" err="1"/>
              <a:t>전체탐색하지</a:t>
            </a:r>
            <a:r>
              <a:rPr lang="ko-KR" altLang="en-US" dirty="0"/>
              <a:t> 않고도 탐색을 </a:t>
            </a:r>
            <a:r>
              <a:rPr lang="ko-KR" altLang="en-US" dirty="0" err="1"/>
              <a:t>빨리할수있음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총 인덱스 </a:t>
            </a:r>
            <a:r>
              <a:rPr lang="ko-KR" altLang="en-US" dirty="0" err="1"/>
              <a:t>토탈인덱스값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dirty="0" err="1"/>
              <a:t>db.item.totalIndexSize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// </a:t>
            </a:r>
            <a:r>
              <a:rPr lang="ko-KR" altLang="en-US" dirty="0"/>
              <a:t>인덱스만으로도 용량을 엄청 </a:t>
            </a:r>
            <a:r>
              <a:rPr lang="ko-KR" altLang="en-US" dirty="0" err="1"/>
              <a:t>차지하게될것이므로</a:t>
            </a:r>
            <a:r>
              <a:rPr lang="en-US" altLang="ko-KR" dirty="0"/>
              <a:t>, </a:t>
            </a:r>
            <a:r>
              <a:rPr lang="ko-KR" altLang="en-US" dirty="0" err="1"/>
              <a:t>자주쓰는</a:t>
            </a:r>
            <a:r>
              <a:rPr lang="ko-KR" altLang="en-US" dirty="0"/>
              <a:t> 필드에 대해서만 </a:t>
            </a:r>
            <a:r>
              <a:rPr lang="ko-KR" altLang="en-US" b="1" u="sng" dirty="0"/>
              <a:t>선별적으로</a:t>
            </a:r>
            <a:r>
              <a:rPr lang="ko-KR" altLang="en-US" dirty="0"/>
              <a:t> 만드는게 좋음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542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이름</a:t>
            </a:r>
            <a:r>
              <a:rPr lang="en-US" altLang="ko-KR" dirty="0"/>
              <a:t>/ID/</a:t>
            </a:r>
            <a:r>
              <a:rPr lang="ko-KR" altLang="en-US" dirty="0"/>
              <a:t>비밀번호</a:t>
            </a:r>
            <a:r>
              <a:rPr lang="en-US" altLang="ko-KR" dirty="0"/>
              <a:t>/</a:t>
            </a:r>
            <a:r>
              <a:rPr lang="ko-KR" altLang="en-US" dirty="0" err="1"/>
              <a:t>이메일주소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ko-KR" altLang="en-US" dirty="0"/>
              <a:t>회사</a:t>
            </a:r>
            <a:r>
              <a:rPr lang="en-US" altLang="ko-KR" dirty="0"/>
              <a:t>/</a:t>
            </a:r>
            <a:r>
              <a:rPr lang="ko-KR" altLang="en-US" dirty="0"/>
              <a:t>집</a:t>
            </a:r>
            <a:r>
              <a:rPr lang="en-US" altLang="ko-KR" dirty="0"/>
              <a:t>/</a:t>
            </a:r>
            <a:r>
              <a:rPr lang="ko-KR" altLang="en-US" dirty="0"/>
              <a:t>학교 등 여러가지 주소를 등록할 수 있게 스키마 등록하기</a:t>
            </a:r>
            <a:r>
              <a:rPr lang="en-US" altLang="ko-KR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/>
              <a:t>프로필사진 </a:t>
            </a:r>
            <a:r>
              <a:rPr lang="en-US" altLang="ko-KR" dirty="0"/>
              <a:t>1</a:t>
            </a:r>
            <a:r>
              <a:rPr lang="ko-KR" altLang="en-US" dirty="0"/>
              <a:t>개만 등록할 수 있도록</a:t>
            </a:r>
            <a:r>
              <a:rPr lang="en-US" altLang="ko-KR" dirty="0"/>
              <a:t>.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 err="1"/>
              <a:t>양쪽다</a:t>
            </a:r>
            <a:r>
              <a:rPr lang="ko-KR" altLang="en-US" dirty="0"/>
              <a:t> </a:t>
            </a:r>
            <a:r>
              <a:rPr lang="ko-KR" altLang="en-US" dirty="0" err="1"/>
              <a:t>친구맺기</a:t>
            </a:r>
            <a:r>
              <a:rPr lang="ko-KR" altLang="en-US" dirty="0"/>
              <a:t> 구분없이</a:t>
            </a:r>
            <a:r>
              <a:rPr lang="en-US" altLang="ko-KR" dirty="0"/>
              <a:t>. </a:t>
            </a:r>
            <a:r>
              <a:rPr lang="ko-KR" altLang="en-US" dirty="0"/>
              <a:t>일방적으로 내가 등록하는 방식만 생각해주기</a:t>
            </a:r>
            <a:r>
              <a:rPr lang="en-US" altLang="ko-KR" dirty="0"/>
              <a:t>.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/>
              <a:t>범주 만들어서</a:t>
            </a:r>
            <a:r>
              <a:rPr lang="en-US" altLang="ko-KR" dirty="0"/>
              <a:t>, </a:t>
            </a:r>
            <a:r>
              <a:rPr lang="ko-KR" altLang="en-US" dirty="0" err="1"/>
              <a:t>그룹핑시키기</a:t>
            </a:r>
            <a:r>
              <a:rPr lang="en-US" altLang="ko-KR" dirty="0"/>
              <a:t>.(</a:t>
            </a:r>
            <a:r>
              <a:rPr lang="ko-KR" altLang="en-US" dirty="0"/>
              <a:t>가족</a:t>
            </a:r>
            <a:r>
              <a:rPr lang="en-US" altLang="ko-KR" dirty="0"/>
              <a:t>/</a:t>
            </a:r>
            <a:r>
              <a:rPr lang="ko-KR" altLang="en-US" dirty="0"/>
              <a:t>회사동료</a:t>
            </a:r>
            <a:r>
              <a:rPr lang="en-US" altLang="ko-KR" dirty="0"/>
              <a:t>/</a:t>
            </a:r>
            <a:r>
              <a:rPr lang="ko-KR" altLang="en-US" dirty="0" err="1"/>
              <a:t>고딩친구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 err="1"/>
              <a:t>피드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작성한 시간</a:t>
            </a:r>
            <a:r>
              <a:rPr lang="en-US" altLang="ko-KR" dirty="0"/>
              <a:t>/</a:t>
            </a:r>
            <a:r>
              <a:rPr lang="ko-KR" altLang="en-US" dirty="0"/>
              <a:t>내용</a:t>
            </a:r>
            <a:r>
              <a:rPr lang="en-US" altLang="ko-KR" dirty="0"/>
              <a:t>/</a:t>
            </a:r>
            <a:r>
              <a:rPr lang="ko-KR" altLang="en-US" dirty="0"/>
              <a:t>사진첨부 </a:t>
            </a:r>
            <a:r>
              <a:rPr lang="en-US" altLang="ko-KR" dirty="0"/>
              <a:t>0orN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/>
              <a:t>비밀그룹생성 </a:t>
            </a:r>
            <a:r>
              <a:rPr lang="en-US" altLang="ko-KR" dirty="0"/>
              <a:t>: </a:t>
            </a:r>
            <a:r>
              <a:rPr lang="ko-KR" altLang="en-US" dirty="0"/>
              <a:t>생성자</a:t>
            </a:r>
            <a:r>
              <a:rPr lang="en-US" altLang="ko-KR" dirty="0"/>
              <a:t>/</a:t>
            </a:r>
            <a:r>
              <a:rPr lang="ko-KR" altLang="en-US" dirty="0"/>
              <a:t>관리자</a:t>
            </a:r>
            <a:r>
              <a:rPr lang="en-US" altLang="ko-KR" dirty="0"/>
              <a:t>/</a:t>
            </a:r>
            <a:r>
              <a:rPr lang="ko-KR" altLang="en-US" dirty="0"/>
              <a:t>참가자</a:t>
            </a:r>
            <a:r>
              <a:rPr lang="en-US" altLang="ko-KR" dirty="0"/>
              <a:t>. </a:t>
            </a:r>
            <a:r>
              <a:rPr lang="en-US" altLang="ko-KR" dirty="0" err="1"/>
              <a:t>Kakao</a:t>
            </a:r>
            <a:r>
              <a:rPr lang="ko-KR" altLang="en-US" dirty="0"/>
              <a:t>오픈채팅처럼 그룹내에서 </a:t>
            </a:r>
            <a:r>
              <a:rPr lang="ko-KR" altLang="en-US" dirty="0" err="1"/>
              <a:t>사용할수있는</a:t>
            </a:r>
            <a:r>
              <a:rPr lang="ko-KR" altLang="en-US" dirty="0"/>
              <a:t> 닉네임과 프로필사진 </a:t>
            </a:r>
            <a:r>
              <a:rPr lang="ko-KR" altLang="en-US" dirty="0" err="1"/>
              <a:t>등록할수잇음</a:t>
            </a:r>
            <a:r>
              <a:rPr lang="en-US" altLang="ko-KR" dirty="0"/>
              <a:t>.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ER</a:t>
            </a:r>
            <a:r>
              <a:rPr lang="ko-KR" altLang="en-US" dirty="0"/>
              <a:t>다이어그램으로 스키마 </a:t>
            </a:r>
            <a:r>
              <a:rPr lang="ko-KR" altLang="en-US" dirty="0" err="1"/>
              <a:t>그리는것부터</a:t>
            </a:r>
            <a:r>
              <a:rPr lang="ko-KR" altLang="en-US" dirty="0"/>
              <a:t> 시작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97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피드테이블을</a:t>
            </a:r>
            <a:r>
              <a:rPr lang="ko-KR" altLang="en-US" dirty="0"/>
              <a:t> 따로 만드는 이유</a:t>
            </a:r>
            <a:endParaRPr lang="en-US" altLang="ko-KR" dirty="0"/>
          </a:p>
          <a:p>
            <a:r>
              <a:rPr lang="en-US" altLang="ko-KR" dirty="0"/>
              <a:t> : </a:t>
            </a:r>
            <a:r>
              <a:rPr lang="ko-KR" altLang="en-US" dirty="0"/>
              <a:t>구현하는 관점에서 </a:t>
            </a:r>
            <a:r>
              <a:rPr lang="en-US" altLang="ko-KR" dirty="0"/>
              <a:t>feed</a:t>
            </a:r>
            <a:r>
              <a:rPr lang="ko-KR" altLang="en-US" dirty="0"/>
              <a:t>에 해당하는 독립적인 </a:t>
            </a:r>
            <a:r>
              <a:rPr lang="en-US" altLang="ko-KR" dirty="0"/>
              <a:t>application</a:t>
            </a:r>
            <a:r>
              <a:rPr lang="ko-KR" altLang="en-US" dirty="0"/>
              <a:t>이 사용자를 따라다니는것과 마찬가지임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그룹테이블 따로 만들고</a:t>
            </a:r>
            <a:r>
              <a:rPr lang="en-US" altLang="ko-KR" dirty="0"/>
              <a:t>, </a:t>
            </a:r>
            <a:r>
              <a:rPr lang="ko-KR" altLang="en-US" dirty="0"/>
              <a:t>참가자에 대한 속성을</a:t>
            </a:r>
            <a:r>
              <a:rPr lang="en-US" altLang="ko-KR" dirty="0"/>
              <a:t>(</a:t>
            </a:r>
            <a:r>
              <a:rPr lang="en-US" altLang="ko-KR" dirty="0" err="1"/>
              <a:t>userid</a:t>
            </a:r>
            <a:r>
              <a:rPr lang="en-US" altLang="ko-KR" dirty="0"/>
              <a:t>, </a:t>
            </a:r>
            <a:r>
              <a:rPr lang="ko-KR" altLang="en-US" dirty="0"/>
              <a:t>권한</a:t>
            </a:r>
            <a:r>
              <a:rPr lang="en-US" altLang="ko-KR" dirty="0"/>
              <a:t>, </a:t>
            </a:r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/>
              <a:t>프로필사진</a:t>
            </a:r>
            <a:r>
              <a:rPr lang="en-US" altLang="ko-KR" dirty="0"/>
              <a:t>) </a:t>
            </a:r>
            <a:r>
              <a:rPr lang="ko-KR" altLang="en-US" dirty="0"/>
              <a:t>이렇게 두고</a:t>
            </a:r>
            <a:r>
              <a:rPr lang="en-US" altLang="ko-KR" dirty="0"/>
              <a:t>, </a:t>
            </a:r>
            <a:r>
              <a:rPr lang="ko-KR" altLang="en-US" dirty="0"/>
              <a:t>권한을 관리자</a:t>
            </a:r>
            <a:r>
              <a:rPr lang="en-US" altLang="ko-KR" dirty="0"/>
              <a:t>/</a:t>
            </a:r>
            <a:r>
              <a:rPr lang="ko-KR" altLang="en-US" dirty="0"/>
              <a:t>생성자</a:t>
            </a:r>
            <a:r>
              <a:rPr lang="en-US" altLang="ko-KR" dirty="0"/>
              <a:t>/</a:t>
            </a:r>
            <a:r>
              <a:rPr lang="ko-KR" altLang="en-US" dirty="0"/>
              <a:t>참여자로 두는게 중복을 막는 더 합리적인 방법일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158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Show collections.</a:t>
            </a:r>
          </a:p>
          <a:p>
            <a:r>
              <a:rPr lang="en-US" altLang="ko-KR" dirty="0" err="1"/>
              <a:t>db.createCollection</a:t>
            </a:r>
            <a:r>
              <a:rPr lang="en-US" altLang="ko-KR" dirty="0"/>
              <a:t>("</a:t>
            </a:r>
            <a:r>
              <a:rPr lang="en-US" altLang="ko-KR" dirty="0" err="1"/>
              <a:t>secretGroup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89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7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저장하는 데이터를 따로따로 분리함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Read</a:t>
            </a:r>
            <a:r>
              <a:rPr lang="ko-KR" altLang="en-US" dirty="0"/>
              <a:t>하는 작업을 다 따로 수행</a:t>
            </a:r>
            <a:r>
              <a:rPr lang="en-US" altLang="ko-KR" dirty="0"/>
              <a:t>. Write</a:t>
            </a:r>
            <a:r>
              <a:rPr lang="ko-KR" altLang="en-US" dirty="0"/>
              <a:t>도</a:t>
            </a:r>
            <a:r>
              <a:rPr lang="en-US" altLang="ko-KR" dirty="0"/>
              <a:t> </a:t>
            </a:r>
            <a:r>
              <a:rPr lang="ko-KR" altLang="en-US" dirty="0"/>
              <a:t>각각을 확장해서 </a:t>
            </a:r>
            <a:r>
              <a:rPr lang="ko-KR" altLang="en-US" dirty="0" err="1"/>
              <a:t>쓰는거니까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Join</a:t>
            </a:r>
            <a:r>
              <a:rPr lang="ko-KR" altLang="en-US" dirty="0" err="1"/>
              <a:t>안쓸수가</a:t>
            </a:r>
            <a:r>
              <a:rPr lang="ko-KR" altLang="en-US" dirty="0"/>
              <a:t> </a:t>
            </a:r>
            <a:r>
              <a:rPr lang="ko-KR" altLang="en-US" dirty="0" err="1"/>
              <a:t>없는구조임</a:t>
            </a:r>
            <a:r>
              <a:rPr lang="en-US" altLang="ko-KR" dirty="0"/>
              <a:t>. </a:t>
            </a:r>
            <a:r>
              <a:rPr lang="ko-KR" altLang="en-US" dirty="0" err="1"/>
              <a:t>쪼개져있기때문에</a:t>
            </a:r>
            <a:r>
              <a:rPr lang="en-US" altLang="ko-KR" dirty="0"/>
              <a:t>, </a:t>
            </a:r>
            <a:r>
              <a:rPr lang="ko-KR" altLang="en-US" dirty="0"/>
              <a:t>공통된 데이터가 없어서 </a:t>
            </a:r>
            <a:r>
              <a:rPr lang="en-US" altLang="ko-KR" dirty="0"/>
              <a:t>Join</a:t>
            </a:r>
            <a:r>
              <a:rPr lang="ko-KR" altLang="en-US" dirty="0"/>
              <a:t>이 </a:t>
            </a:r>
            <a:r>
              <a:rPr lang="ko-KR" altLang="en-US" dirty="0" err="1"/>
              <a:t>일어날수없음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Application</a:t>
            </a:r>
            <a:r>
              <a:rPr lang="ko-KR" altLang="en-US" dirty="0"/>
              <a:t>단에서 조인을 별도로 수행해야함</a:t>
            </a:r>
            <a:r>
              <a:rPr lang="en-US" altLang="ko-KR" dirty="0"/>
              <a:t>. </a:t>
            </a:r>
            <a:r>
              <a:rPr lang="ko-KR" altLang="en-US" dirty="0"/>
              <a:t>부하로 </a:t>
            </a:r>
            <a:r>
              <a:rPr lang="ko-KR" altLang="en-US" dirty="0" err="1"/>
              <a:t>작용하게됨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9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107504" y="94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20" name="직선 연결선 19"/>
          <p:cNvCxnSpPr/>
          <p:nvPr userDrawn="1"/>
        </p:nvCxnSpPr>
        <p:spPr bwMode="auto">
          <a:xfrm>
            <a:off x="500034" y="182539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4012672" y="1052736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4169927" y="1052736"/>
            <a:ext cx="4434521" cy="484627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6" name="직선 연결선 35"/>
          <p:cNvCxnSpPr/>
          <p:nvPr userDrawn="1"/>
        </p:nvCxnSpPr>
        <p:spPr bwMode="auto">
          <a:xfrm>
            <a:off x="500034" y="34274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 userDrawn="1"/>
        </p:nvSpPr>
        <p:spPr>
          <a:xfrm>
            <a:off x="4012672" y="2185435"/>
            <a:ext cx="31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</p:txBody>
      </p:sp>
      <p:sp>
        <p:nvSpPr>
          <p:cNvPr id="39" name="내용 개체 틀 34"/>
          <p:cNvSpPr>
            <a:spLocks noGrp="1"/>
          </p:cNvSpPr>
          <p:nvPr>
            <p:ph sz="quarter" idx="11" hasCustomPrompt="1"/>
          </p:nvPr>
        </p:nvSpPr>
        <p:spPr>
          <a:xfrm>
            <a:off x="4169927" y="2185435"/>
            <a:ext cx="4434521" cy="955533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8026" y="1052736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2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428026" y="2185435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43" name="직선 연결선 42"/>
          <p:cNvCxnSpPr/>
          <p:nvPr userDrawn="1"/>
        </p:nvCxnSpPr>
        <p:spPr bwMode="auto">
          <a:xfrm>
            <a:off x="500034" y="44371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428026" y="3754781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53" name="텍스트 개체 틀 40"/>
          <p:cNvSpPr>
            <a:spLocks noGrp="1"/>
          </p:cNvSpPr>
          <p:nvPr>
            <p:ph type="body" sz="quarter" idx="18" hasCustomPrompt="1"/>
          </p:nvPr>
        </p:nvSpPr>
        <p:spPr>
          <a:xfrm>
            <a:off x="395536" y="4762893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4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16" name="직선 연결선 15"/>
          <p:cNvCxnSpPr/>
          <p:nvPr userDrawn="1"/>
        </p:nvCxnSpPr>
        <p:spPr bwMode="auto">
          <a:xfrm>
            <a:off x="467544" y="549621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40"/>
          <p:cNvSpPr>
            <a:spLocks noGrp="1"/>
          </p:cNvSpPr>
          <p:nvPr>
            <p:ph type="body" sz="quarter" idx="19" hasCustomPrompt="1"/>
          </p:nvPr>
        </p:nvSpPr>
        <p:spPr>
          <a:xfrm>
            <a:off x="395536" y="5823584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5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12403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273786" y="3003805"/>
            <a:ext cx="7287450" cy="3593547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500034" y="2060848"/>
            <a:ext cx="8032406" cy="792088"/>
          </a:xfrm>
          <a:prstGeom prst="rect">
            <a:avLst/>
          </a:prstGeom>
        </p:spPr>
        <p:txBody>
          <a:bodyPr/>
          <a:lstStyle>
            <a:lvl1pPr marL="0" indent="-540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22" name="직선 연결선 21"/>
          <p:cNvCxnSpPr/>
          <p:nvPr userDrawn="1"/>
        </p:nvCxnSpPr>
        <p:spPr bwMode="auto">
          <a:xfrm>
            <a:off x="500034" y="2894922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34"/>
          <p:cNvSpPr>
            <a:spLocks noGrp="1"/>
          </p:cNvSpPr>
          <p:nvPr>
            <p:ph sz="quarter" idx="13" hasCustomPrompt="1"/>
          </p:nvPr>
        </p:nvSpPr>
        <p:spPr>
          <a:xfrm>
            <a:off x="1038275" y="3003805"/>
            <a:ext cx="504056" cy="35935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None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번호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80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제목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270000" indent="-36000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3" y="115282"/>
            <a:ext cx="2385439" cy="327571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852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6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17026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662753" y="3429000"/>
            <a:ext cx="5818494" cy="2664296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6605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340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326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개체 틀 1"/>
          <p:cNvSpPr>
            <a:spLocks noGrp="1"/>
          </p:cNvSpPr>
          <p:nvPr userDrawn="1">
            <p:ph type="title"/>
          </p:nvPr>
        </p:nvSpPr>
        <p:spPr>
          <a:xfrm>
            <a:off x="2352358" y="1765551"/>
            <a:ext cx="6421158" cy="123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58421" y="3240598"/>
            <a:ext cx="1500134" cy="376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발표일</a:t>
            </a:r>
          </a:p>
        </p:txBody>
      </p:sp>
    </p:spTree>
    <p:extLst>
      <p:ext uri="{BB962C8B-B14F-4D97-AF65-F5344CB8AC3E}">
        <p14:creationId xmlns:p14="http://schemas.microsoft.com/office/powerpoint/2010/main" val="7050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2571736" cy="5334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68"/>
          <p:cNvSpPr>
            <a:spLocks noChangeArrowheads="1"/>
          </p:cNvSpPr>
          <p:nvPr userDrawn="1"/>
        </p:nvSpPr>
        <p:spPr bwMode="auto">
          <a:xfrm>
            <a:off x="6953398" y="152110"/>
            <a:ext cx="642938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30000"/>
              </a:spcBef>
              <a:spcAft>
                <a:spcPts val="0"/>
              </a:spcAft>
              <a:buFont typeface="Monotype Sorts" pitchFamily="2" charset="2"/>
              <a:buNone/>
              <a:defRPr/>
            </a:pPr>
            <a:fld id="{8B105A67-C9C5-4571-B0AA-F6D1635C7455}" type="slidenum">
              <a:rPr kumimoji="0" lang="en-US" altLang="ko-KR" sz="1000" b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</a:rPr>
              <a:pPr algn="r" fontAlgn="auto">
                <a:spcBef>
                  <a:spcPct val="30000"/>
                </a:spcBef>
                <a:spcAft>
                  <a:spcPts val="0"/>
                </a:spcAft>
                <a:buFont typeface="Monotype Sorts" pitchFamily="2" charset="2"/>
                <a:buNone/>
                <a:defRPr/>
              </a:pPr>
              <a:t>‹#›</a:t>
            </a:fld>
            <a:endParaRPr kumimoji="0" lang="en-US" altLang="ko-KR" sz="1000" b="0">
              <a:solidFill>
                <a:schemeClr val="bg1"/>
              </a:solidFill>
              <a:latin typeface="Arial Rounded MT Bold" pitchFamily="34" charset="0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7464884" y="204254"/>
            <a:ext cx="408509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1"/>
            <a:ext cx="9144000" cy="47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2571736" cy="47624"/>
          </a:xfrm>
          <a:prstGeom prst="rect">
            <a:avLst/>
          </a:prstGeom>
          <a:solidFill>
            <a:srgbClr val="CF2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5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2" r:id="rId6"/>
    <p:sldLayoutId id="2147483684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9728" y="1948500"/>
            <a:ext cx="6204544" cy="1231402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b="1" dirty="0"/>
              <a:t>MongoDB</a:t>
            </a:r>
            <a:endParaRPr lang="ko-KR" altLang="en-US" sz="54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3321577" y="5319539"/>
            <a:ext cx="2578627" cy="306176"/>
            <a:chOff x="2655651" y="5426543"/>
            <a:chExt cx="2578627" cy="306176"/>
          </a:xfrm>
        </p:grpSpPr>
        <p:pic>
          <p:nvPicPr>
            <p:cNvPr id="6" name="Picture 8" descr="C:\Users\권대용\Desktop\logo%26ui(2)\globalsymbol_koreng2_large.gif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651" y="5467926"/>
              <a:ext cx="978989" cy="26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600070" y="5426543"/>
              <a:ext cx="1634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/>
                <a:t>정보대학</a:t>
              </a:r>
              <a:r>
                <a:rPr lang="ko-KR" altLang="en-US" sz="1200" b="1" dirty="0"/>
                <a:t> 컴퓨터학과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78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Replication - </a:t>
            </a:r>
            <a:r>
              <a:rPr lang="ko-KR" altLang="en-US" sz="2000" dirty="0"/>
              <a:t>복제에 의한 확장</a:t>
            </a:r>
            <a:endParaRPr lang="en-US" altLang="ko-KR" sz="2000" dirty="0"/>
          </a:p>
          <a:p>
            <a:pPr lvl="1"/>
            <a:r>
              <a:rPr lang="ko-KR" altLang="en-US" sz="1600" dirty="0"/>
              <a:t>결과를 </a:t>
            </a:r>
            <a:r>
              <a:rPr lang="en-US" altLang="ko-KR" sz="1600" dirty="0"/>
              <a:t>slave</a:t>
            </a:r>
            <a:r>
              <a:rPr lang="ko-KR" altLang="en-US" sz="1600" dirty="0"/>
              <a:t>의 개수만큼 복제함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용량 확장이 아닌 시스템의 안정성 부여</a:t>
            </a:r>
            <a:endParaRPr lang="en-US" altLang="ko-KR" sz="1600" dirty="0"/>
          </a:p>
          <a:p>
            <a:pPr lvl="1"/>
            <a:r>
              <a:rPr lang="ko-KR" altLang="en-US" sz="1600" dirty="0"/>
              <a:t>읽기는 빠르지만 쓰기는 하나의 노드에 대해서만 일어나기 때문에 병목현상 발생</a:t>
            </a:r>
          </a:p>
          <a:p>
            <a:pPr lvl="1"/>
            <a:r>
              <a:rPr lang="en-US" altLang="ko-KR" sz="1600" dirty="0"/>
              <a:t>Master</a:t>
            </a:r>
            <a:r>
              <a:rPr lang="ko-KR" altLang="en-US" sz="1600" dirty="0"/>
              <a:t>에서 </a:t>
            </a:r>
            <a:r>
              <a:rPr lang="en-US" altLang="ko-KR" sz="1600" dirty="0"/>
              <a:t>slave</a:t>
            </a:r>
            <a:r>
              <a:rPr lang="ko-KR" altLang="en-US" sz="1600" dirty="0"/>
              <a:t>로 퍼지는데 시간이 소요되기 때문에 중요한 읽기 작업은 여전히 </a:t>
            </a:r>
            <a:r>
              <a:rPr lang="en-US" altLang="ko-KR" sz="1600" dirty="0"/>
              <a:t>Master</a:t>
            </a:r>
            <a:r>
              <a:rPr lang="ko-KR" altLang="en-US" sz="1600" dirty="0"/>
              <a:t>에서 읽어야 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이것은 어플리케이션 개발에 고려가 필요함</a:t>
            </a:r>
          </a:p>
          <a:p>
            <a:pPr lvl="1"/>
            <a:r>
              <a:rPr lang="ko-KR" altLang="en-US" sz="1600" dirty="0"/>
              <a:t>데이터 규모가 큰 경우에는 </a:t>
            </a:r>
            <a:r>
              <a:rPr lang="en-US" altLang="ko-KR" sz="1600" dirty="0"/>
              <a:t>N</a:t>
            </a:r>
            <a:r>
              <a:rPr lang="ko-KR" altLang="en-US" sz="1600" dirty="0"/>
              <a:t>번 복제를 해야 하기 때문에 문제가 발생할 소지가 있음</a:t>
            </a:r>
            <a:r>
              <a:rPr lang="en-US" altLang="ko-KR" sz="1600" dirty="0"/>
              <a:t>. </a:t>
            </a:r>
            <a:r>
              <a:rPr lang="ko-KR" altLang="en-US" sz="1600" dirty="0"/>
              <a:t>이것은 </a:t>
            </a:r>
            <a:r>
              <a:rPr lang="en-US" altLang="ko-KR" sz="1600" dirty="0"/>
              <a:t>Master-Slave </a:t>
            </a:r>
            <a:r>
              <a:rPr lang="ko-KR" altLang="en-US" sz="1600" dirty="0"/>
              <a:t>방식으로 확장성에 대한 제한을 가지게 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9953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deleteOne</a:t>
            </a:r>
            <a:r>
              <a:rPr lang="en-US" altLang="ko-KR" dirty="0"/>
              <a:t>({query})</a:t>
            </a:r>
          </a:p>
          <a:p>
            <a:pPr lvl="1"/>
            <a:r>
              <a:rPr lang="en-US" altLang="ko-KR" dirty="0"/>
              <a:t>query</a:t>
            </a:r>
            <a:r>
              <a:rPr lang="ko-KR" altLang="en-US" dirty="0"/>
              <a:t>를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하나만 삭제</a:t>
            </a:r>
            <a:endParaRPr lang="en-US" altLang="ko-KR" dirty="0"/>
          </a:p>
          <a:p>
            <a:pPr lvl="1"/>
            <a:r>
              <a:rPr lang="en-US" altLang="ko-KR" dirty="0" err="1"/>
              <a:t>justone</a:t>
            </a:r>
            <a:r>
              <a:rPr lang="ko-KR" altLang="en-US" dirty="0"/>
              <a:t>을 설정했을 때와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deleteMany</a:t>
            </a:r>
            <a:r>
              <a:rPr lang="en-US" altLang="ko-KR" dirty="0"/>
              <a:t>({query})</a:t>
            </a:r>
          </a:p>
          <a:p>
            <a:pPr lvl="1"/>
            <a:r>
              <a:rPr lang="en-US" altLang="ko-KR" dirty="0"/>
              <a:t>query</a:t>
            </a:r>
            <a:r>
              <a:rPr lang="ko-KR" altLang="en-US" dirty="0"/>
              <a:t>를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전부 삭제</a:t>
            </a:r>
            <a:endParaRPr lang="en-US" altLang="ko-KR" dirty="0"/>
          </a:p>
          <a:p>
            <a:pPr lvl="1"/>
            <a:r>
              <a:rPr lang="en-US" altLang="ko-KR" dirty="0"/>
              <a:t>remove</a:t>
            </a:r>
            <a:r>
              <a:rPr lang="ko-KR" altLang="en-US" dirty="0"/>
              <a:t>와 동일하게 가동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7" y="1912725"/>
            <a:ext cx="8776785" cy="17033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8" y="5058270"/>
            <a:ext cx="8593442" cy="11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60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8000" dirty="0"/>
              <a:t>Shell Script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3350584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 포맷의 </a:t>
            </a:r>
            <a:r>
              <a:rPr lang="en-US" altLang="ko-KR" dirty="0"/>
              <a:t>script</a:t>
            </a:r>
            <a:r>
              <a:rPr lang="ko-KR" altLang="en-US" dirty="0"/>
              <a:t>를 </a:t>
            </a:r>
            <a:r>
              <a:rPr lang="en-US" altLang="ko-KR" dirty="0"/>
              <a:t>shell</a:t>
            </a:r>
            <a:r>
              <a:rPr lang="ko-KR" altLang="en-US" dirty="0"/>
              <a:t>상에서 직접 실행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D40E94-D244-4F64-AE17-545F9DB0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2717498"/>
            <a:ext cx="8312727" cy="19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115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기법을 함수로 작성하여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070166-D578-4556-97A1-38E446C3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922233"/>
            <a:ext cx="8312727" cy="15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295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Batch Insertion Example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C3A08-B6AC-4BEC-B46A-6D4C5637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"/>
          <a:stretch/>
        </p:blipFill>
        <p:spPr>
          <a:xfrm>
            <a:off x="415637" y="1722119"/>
            <a:ext cx="8312727" cy="40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819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Indexing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538505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Indexing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Indexing</a:t>
            </a:r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에 </a:t>
            </a:r>
            <a:r>
              <a:rPr lang="en-US" altLang="ko-KR" dirty="0"/>
              <a:t>index</a:t>
            </a:r>
            <a:r>
              <a:rPr lang="ko-KR" altLang="en-US" dirty="0"/>
              <a:t>를 부여하지 않을 경우 </a:t>
            </a:r>
            <a:r>
              <a:rPr lang="en-US" altLang="ko-KR" dirty="0"/>
              <a:t>read</a:t>
            </a:r>
            <a:r>
              <a:rPr lang="ko-KR" altLang="en-US" dirty="0"/>
              <a:t>에 오랜 시간 소요 </a:t>
            </a:r>
            <a:endParaRPr lang="en-US" altLang="ko-KR" dirty="0"/>
          </a:p>
          <a:p>
            <a:pPr lvl="1"/>
            <a:r>
              <a:rPr lang="ko-KR" altLang="en-US" dirty="0" err="1"/>
              <a:t>찾고자하는</a:t>
            </a:r>
            <a:r>
              <a:rPr lang="ko-KR" altLang="en-US" dirty="0"/>
              <a:t> </a:t>
            </a:r>
            <a:r>
              <a:rPr lang="en-US" altLang="ko-KR" dirty="0"/>
              <a:t>document</a:t>
            </a:r>
            <a:r>
              <a:rPr lang="ko-KR" altLang="en-US" dirty="0"/>
              <a:t>를 빠르게 찾기 위해 </a:t>
            </a:r>
            <a:r>
              <a:rPr lang="en-US" altLang="ko-KR" dirty="0"/>
              <a:t>index</a:t>
            </a:r>
            <a:r>
              <a:rPr lang="ko-KR" altLang="en-US" dirty="0"/>
              <a:t>를 작성</a:t>
            </a:r>
          </a:p>
        </p:txBody>
      </p:sp>
      <p:pic>
        <p:nvPicPr>
          <p:cNvPr id="2050" name="Picture 2" descr="B-treeì ëí ì´ë¯¸ì§ ê²ìê²°ê³¼">
            <a:extLst>
              <a:ext uri="{FF2B5EF4-FFF2-40B4-BE49-F238E27FC236}">
                <a16:creationId xmlns:a16="http://schemas.microsoft.com/office/drawing/2014/main" id="{07D2ACB4-EA4A-4B67-9C54-E7C9113B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3021013"/>
            <a:ext cx="6334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4292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Indexing </a:t>
            </a:r>
            <a:endParaRPr lang="ko-KR" altLang="en-US" dirty="0"/>
          </a:p>
        </p:txBody>
      </p:sp>
      <p:pic>
        <p:nvPicPr>
          <p:cNvPr id="2050" name="Picture 2" descr="B-treeì ëí ì´ë¯¸ì§ ê²ìê²°ê³¼">
            <a:extLst>
              <a:ext uri="{FF2B5EF4-FFF2-40B4-BE49-F238E27FC236}">
                <a16:creationId xmlns:a16="http://schemas.microsoft.com/office/drawing/2014/main" id="{07D2ACB4-EA4A-4B67-9C54-E7C9113B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4102100"/>
            <a:ext cx="6334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48EA55-1553-4275-9B99-B9A15BC1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37384"/>
              </p:ext>
            </p:extLst>
          </p:nvPr>
        </p:nvGraphicFramePr>
        <p:xfrm>
          <a:off x="1092200" y="1822450"/>
          <a:ext cx="7099305" cy="495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287">
                  <a:extLst>
                    <a:ext uri="{9D8B030D-6E8A-4147-A177-3AD203B41FA5}">
                      <a16:colId xmlns:a16="http://schemas.microsoft.com/office/drawing/2014/main" val="300842778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721767708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48640544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83955155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369371192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940386367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243426265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67832709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74413973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66671109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618450712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00624444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346814456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825243893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76622738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82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84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86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802019"/>
                  </a:ext>
                </a:extLst>
              </a:tr>
            </a:tbl>
          </a:graphicData>
        </a:graphic>
      </p:graphicFrame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CE23054-0133-428A-8F1A-EF2081D0D6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Indexing </a:t>
            </a:r>
            <a:r>
              <a:rPr lang="ko-KR" altLang="en-US" dirty="0"/>
              <a:t>작업 전</a:t>
            </a:r>
            <a:endParaRPr lang="en-US" altLang="ko-KR" dirty="0"/>
          </a:p>
          <a:p>
            <a:pPr lvl="1"/>
            <a:r>
              <a:rPr lang="en-US" altLang="ko-KR" dirty="0"/>
              <a:t>collection</a:t>
            </a:r>
            <a:r>
              <a:rPr lang="ko-KR" altLang="en-US" dirty="0"/>
              <a:t>으로부터 </a:t>
            </a:r>
            <a:r>
              <a:rPr lang="en-US" altLang="ko-KR" dirty="0"/>
              <a:t>document</a:t>
            </a:r>
            <a:r>
              <a:rPr lang="ko-KR" altLang="en-US" dirty="0"/>
              <a:t>를 순차적으로 탐색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Indexing </a:t>
            </a:r>
            <a:r>
              <a:rPr lang="ko-KR" altLang="en-US" dirty="0"/>
              <a:t>작업 후</a:t>
            </a:r>
            <a:endParaRPr lang="en-US" altLang="ko-KR" dirty="0"/>
          </a:p>
          <a:p>
            <a:pPr lvl="1"/>
            <a:r>
              <a:rPr lang="en-US" altLang="ko-KR" dirty="0"/>
              <a:t>index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값을 통해 </a:t>
            </a:r>
            <a:r>
              <a:rPr lang="en-US" altLang="ko-KR" dirty="0"/>
              <a:t>document</a:t>
            </a:r>
            <a:r>
              <a:rPr lang="ko-KR" altLang="en-US" dirty="0"/>
              <a:t>의 위치를 추적 가능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E5AE15-A865-472C-8978-2050D8745C25}"/>
              </a:ext>
            </a:extLst>
          </p:cNvPr>
          <p:cNvCxnSpPr/>
          <p:nvPr/>
        </p:nvCxnSpPr>
        <p:spPr>
          <a:xfrm>
            <a:off x="1181100" y="2171700"/>
            <a:ext cx="54419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D1A299-6FE4-401B-A11E-2E2F84EB8257}"/>
              </a:ext>
            </a:extLst>
          </p:cNvPr>
          <p:cNvCxnSpPr>
            <a:cxnSpLocks/>
          </p:cNvCxnSpPr>
          <p:nvPr/>
        </p:nvCxnSpPr>
        <p:spPr>
          <a:xfrm>
            <a:off x="4152900" y="4635500"/>
            <a:ext cx="11049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A8BC5A-F2A1-4E8A-A87B-168A27B6105D}"/>
              </a:ext>
            </a:extLst>
          </p:cNvPr>
          <p:cNvCxnSpPr>
            <a:cxnSpLocks/>
          </p:cNvCxnSpPr>
          <p:nvPr/>
        </p:nvCxnSpPr>
        <p:spPr>
          <a:xfrm>
            <a:off x="5124450" y="4635500"/>
            <a:ext cx="590550" cy="8763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3AD746-381E-4DF5-B2BB-2751119A9E1E}"/>
              </a:ext>
            </a:extLst>
          </p:cNvPr>
          <p:cNvCxnSpPr>
            <a:cxnSpLocks/>
          </p:cNvCxnSpPr>
          <p:nvPr/>
        </p:nvCxnSpPr>
        <p:spPr>
          <a:xfrm>
            <a:off x="5588000" y="5467350"/>
            <a:ext cx="5969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4E5272D-F978-4C59-B884-3E5C9EC47B34}"/>
              </a:ext>
            </a:extLst>
          </p:cNvPr>
          <p:cNvSpPr/>
          <p:nvPr/>
        </p:nvSpPr>
        <p:spPr>
          <a:xfrm>
            <a:off x="6299200" y="1752600"/>
            <a:ext cx="450850" cy="5651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DAE6801-8270-46F3-9897-CE26F09067A9}"/>
              </a:ext>
            </a:extLst>
          </p:cNvPr>
          <p:cNvSpPr/>
          <p:nvPr/>
        </p:nvSpPr>
        <p:spPr>
          <a:xfrm>
            <a:off x="5832475" y="5359400"/>
            <a:ext cx="450850" cy="5651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2704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getIndexes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collection</a:t>
            </a:r>
            <a:r>
              <a:rPr lang="ko-KR" altLang="en-US" dirty="0"/>
              <a:t>에 생성된 모든 </a:t>
            </a:r>
            <a:r>
              <a:rPr lang="en-US" altLang="ko-KR" dirty="0"/>
              <a:t>index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‘_id’</a:t>
            </a:r>
            <a:r>
              <a:rPr lang="ko-KR" altLang="en-US" dirty="0"/>
              <a:t>값을 기준으로 한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ko-KR" altLang="en-US" dirty="0" err="1"/>
              <a:t>생성되어있음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C3A347-8386-415C-AEE3-3BB0E483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75" y="2525411"/>
            <a:ext cx="6092851" cy="297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28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단일 </a:t>
            </a:r>
            <a:r>
              <a:rPr lang="en-US" altLang="ko-KR" dirty="0"/>
              <a:t>index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({key: 1(-1)})</a:t>
            </a:r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오름차순</a:t>
            </a:r>
            <a:r>
              <a:rPr lang="en-US" altLang="ko-KR" dirty="0"/>
              <a:t>, -1 : </a:t>
            </a:r>
            <a:r>
              <a:rPr lang="ko-KR" altLang="en-US" dirty="0"/>
              <a:t>내림차순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20E44-CE22-446B-BB2C-03013822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08" y="1702898"/>
            <a:ext cx="495258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 err="1"/>
              <a:t>Sharding</a:t>
            </a:r>
            <a:r>
              <a:rPr lang="en-US" altLang="ko-KR" sz="2000" dirty="0"/>
              <a:t>(Partitioning)</a:t>
            </a:r>
          </a:p>
          <a:p>
            <a:pPr lvl="1"/>
            <a:r>
              <a:rPr lang="ko-KR" altLang="en-US" sz="1600" dirty="0"/>
              <a:t>데이터를 각각의 </a:t>
            </a:r>
            <a:r>
              <a:rPr lang="en-US" altLang="ko-KR" sz="1600" dirty="0"/>
              <a:t>DB</a:t>
            </a:r>
            <a:r>
              <a:rPr lang="ko-KR" altLang="en-US" sz="1600" dirty="0"/>
              <a:t>에 나눠서 분할 관리</a:t>
            </a:r>
            <a:endParaRPr lang="ko-KR" altLang="en-US" sz="1800" dirty="0"/>
          </a:p>
        </p:txBody>
      </p:sp>
      <p:pic>
        <p:nvPicPr>
          <p:cNvPr id="2050" name="Picture 2" descr="RDBMS shardi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33" y="1994545"/>
            <a:ext cx="6806334" cy="377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21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복합 </a:t>
            </a:r>
            <a:r>
              <a:rPr lang="en-US" altLang="ko-KR" dirty="0"/>
              <a:t>index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 </a:t>
            </a:r>
            <a:r>
              <a:rPr lang="ko-KR" altLang="en-US" dirty="0"/>
              <a:t>값들</a:t>
            </a:r>
            <a:r>
              <a:rPr lang="en-US" altLang="ko-KR" dirty="0"/>
              <a:t>})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key</a:t>
            </a:r>
            <a:r>
              <a:rPr lang="ko-KR" altLang="en-US" dirty="0"/>
              <a:t>값들을 기준으로 </a:t>
            </a:r>
            <a:r>
              <a:rPr lang="en-US" altLang="ko-KR" dirty="0"/>
              <a:t>index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조합에 맞춰 </a:t>
            </a:r>
            <a:r>
              <a:rPr lang="en-US" altLang="ko-KR" dirty="0"/>
              <a:t>indexing </a:t>
            </a:r>
            <a:r>
              <a:rPr lang="ko-KR" altLang="en-US" dirty="0"/>
              <a:t>할 경우 성능 향상</a:t>
            </a:r>
            <a:endParaRPr lang="en-US" altLang="ko-KR" dirty="0"/>
          </a:p>
          <a:p>
            <a:pPr lvl="1"/>
            <a:r>
              <a:rPr lang="ko-KR" altLang="en-US" dirty="0"/>
              <a:t>복합 </a:t>
            </a:r>
            <a:r>
              <a:rPr lang="en-US" altLang="ko-KR" dirty="0"/>
              <a:t>index</a:t>
            </a:r>
            <a:r>
              <a:rPr lang="ko-KR" altLang="en-US" dirty="0"/>
              <a:t>로는 단일 </a:t>
            </a:r>
            <a:r>
              <a:rPr lang="en-US" altLang="ko-KR" dirty="0"/>
              <a:t>key</a:t>
            </a:r>
            <a:r>
              <a:rPr lang="ko-KR" altLang="en-US" dirty="0"/>
              <a:t>값의 값을 찾을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totalIndexSize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생성된 </a:t>
            </a:r>
            <a:r>
              <a:rPr lang="en-US" altLang="ko-KR" dirty="0"/>
              <a:t>index</a:t>
            </a:r>
            <a:r>
              <a:rPr lang="ko-KR" altLang="en-US" dirty="0"/>
              <a:t>의 크기</a:t>
            </a:r>
            <a:r>
              <a:rPr lang="en-US" altLang="ko-KR" dirty="0"/>
              <a:t>(byte </a:t>
            </a:r>
            <a:r>
              <a:rPr lang="ko-KR" altLang="en-US" dirty="0"/>
              <a:t>단위</a:t>
            </a:r>
            <a:r>
              <a:rPr lang="en-US" altLang="ko-KR" dirty="0"/>
              <a:t>)</a:t>
            </a:r>
            <a:r>
              <a:rPr lang="ko-KR" altLang="en-US" dirty="0"/>
              <a:t> 확인 가능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F6305-FAE6-429F-9EF8-99F47480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45" y="2531760"/>
            <a:ext cx="6580909" cy="2023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8217D9-A9F8-452A-AF63-55DC2C430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346" y="6065093"/>
            <a:ext cx="50101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6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 </a:t>
            </a:r>
            <a:r>
              <a:rPr lang="ko-KR" altLang="en-US" dirty="0"/>
              <a:t>크기 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 </a:t>
            </a:r>
            <a:r>
              <a:rPr lang="ko-KR" altLang="en-US" dirty="0"/>
              <a:t>값들</a:t>
            </a:r>
            <a:r>
              <a:rPr lang="en-US" altLang="ko-KR" dirty="0"/>
              <a:t>})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key</a:t>
            </a:r>
            <a:r>
              <a:rPr lang="ko-KR" altLang="en-US" dirty="0"/>
              <a:t>값들을 기준으로 </a:t>
            </a:r>
            <a:r>
              <a:rPr lang="en-US" altLang="ko-KR" dirty="0"/>
              <a:t>index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조합에 맞춰 </a:t>
            </a:r>
            <a:r>
              <a:rPr lang="en-US" altLang="ko-KR" dirty="0"/>
              <a:t>indexing </a:t>
            </a:r>
            <a:r>
              <a:rPr lang="ko-KR" altLang="en-US" dirty="0"/>
              <a:t>할 경우 성능 향상</a:t>
            </a:r>
            <a:endParaRPr lang="en-US" altLang="ko-KR" dirty="0"/>
          </a:p>
          <a:p>
            <a:pPr lvl="1"/>
            <a:r>
              <a:rPr lang="ko-KR" altLang="en-US" dirty="0"/>
              <a:t>복합 </a:t>
            </a:r>
            <a:r>
              <a:rPr lang="en-US" altLang="ko-KR" dirty="0"/>
              <a:t>index</a:t>
            </a:r>
            <a:r>
              <a:rPr lang="ko-KR" altLang="en-US" dirty="0"/>
              <a:t>로는 단일 </a:t>
            </a:r>
            <a:r>
              <a:rPr lang="en-US" altLang="ko-KR" dirty="0"/>
              <a:t>key</a:t>
            </a:r>
            <a:r>
              <a:rPr lang="ko-KR" altLang="en-US" dirty="0"/>
              <a:t>값의 값을 찾을 수 없음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F6305-FAE6-429F-9EF8-99F47480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3281060"/>
            <a:ext cx="6580909" cy="20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61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0292BC-ECE5-4EBC-83E8-15B86C80BE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DCC16D-68D4-4D05-80A0-EAA3910FD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gtx</a:t>
            </a:r>
            <a:r>
              <a:rPr lang="ko-KR" altLang="en-US" dirty="0"/>
              <a:t>로 </a:t>
            </a:r>
            <a:r>
              <a:rPr lang="en-US" altLang="ko-KR" dirty="0"/>
              <a:t>price</a:t>
            </a:r>
            <a:r>
              <a:rPr lang="ko-KR" altLang="en-US" dirty="0"/>
              <a:t>가 </a:t>
            </a:r>
            <a:r>
              <a:rPr lang="ko-KR" altLang="en-US" dirty="0" err="1"/>
              <a:t>일정값이상인</a:t>
            </a:r>
            <a:r>
              <a:rPr lang="ko-KR" altLang="en-US" dirty="0"/>
              <a:t> 항목 출력하기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072068-1E42-4B5D-9B80-DC499A04FE1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07504" y="583066"/>
            <a:ext cx="8115300" cy="3819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B0483F-C325-4085-9BE4-885066C8E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3" y="4671332"/>
            <a:ext cx="3825921" cy="5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524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dropIndex</a:t>
            </a:r>
            <a:r>
              <a:rPr lang="en-US" altLang="ko-KR" dirty="0"/>
              <a:t>({key </a:t>
            </a:r>
            <a:r>
              <a:rPr lang="ko-KR" altLang="en-US" dirty="0"/>
              <a:t>값</a:t>
            </a:r>
            <a:r>
              <a:rPr lang="en-US" altLang="ko-KR" dirty="0"/>
              <a:t>});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key</a:t>
            </a:r>
            <a:r>
              <a:rPr lang="ko-KR" altLang="en-US" dirty="0"/>
              <a:t>값 또는 </a:t>
            </a:r>
            <a:r>
              <a:rPr lang="en-US" altLang="ko-KR" dirty="0"/>
              <a:t>key</a:t>
            </a:r>
            <a:r>
              <a:rPr lang="ko-KR" altLang="en-US" dirty="0"/>
              <a:t>값의 조합을 만족하는 </a:t>
            </a:r>
            <a:r>
              <a:rPr lang="en-US" altLang="ko-KR" dirty="0"/>
              <a:t>index</a:t>
            </a:r>
            <a:r>
              <a:rPr lang="ko-KR" altLang="en-US" dirty="0"/>
              <a:t> 삭제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2E56C1-CB3E-4409-942E-5E37F1EA3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90"/>
          <a:stretch/>
        </p:blipFill>
        <p:spPr>
          <a:xfrm>
            <a:off x="752629" y="2007098"/>
            <a:ext cx="4232121" cy="43990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360981-8DFE-4E73-804A-95FC2980D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4"/>
          <a:stretch/>
        </p:blipFill>
        <p:spPr>
          <a:xfrm>
            <a:off x="4628911" y="2153148"/>
            <a:ext cx="4166404" cy="33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557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dropIndexes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collection</a:t>
            </a:r>
            <a:r>
              <a:rPr lang="ko-KR" altLang="en-US" dirty="0"/>
              <a:t>의 모든 </a:t>
            </a:r>
            <a:r>
              <a:rPr lang="en-US" altLang="ko-KR" dirty="0"/>
              <a:t>index </a:t>
            </a:r>
            <a:r>
              <a:rPr lang="ko-KR" altLang="en-US" dirty="0"/>
              <a:t>제거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3BA08-3408-4F02-804B-2F1D782A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47" y="1763473"/>
            <a:ext cx="6050305" cy="43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51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Practice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2749865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다음 명세를 만족하는 데이터베이스를 </a:t>
            </a:r>
            <a:r>
              <a:rPr lang="en-US" altLang="ko-KR" dirty="0"/>
              <a:t>MongoDB</a:t>
            </a:r>
            <a:r>
              <a:rPr lang="ko-KR" altLang="en-US" dirty="0"/>
              <a:t>로 구축해보기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소셜 미디어</a:t>
            </a:r>
            <a:endParaRPr lang="en-US" altLang="ko-KR" dirty="0"/>
          </a:p>
          <a:p>
            <a:pPr lvl="1"/>
            <a:r>
              <a:rPr lang="ko-KR" altLang="en-US" dirty="0"/>
              <a:t>사용자는 회원가입 할 때</a:t>
            </a:r>
            <a:r>
              <a:rPr lang="en-US" altLang="ko-KR" dirty="0"/>
              <a:t>,</a:t>
            </a:r>
            <a:r>
              <a:rPr lang="ko-KR" altLang="en-US" dirty="0"/>
              <a:t> 이름과 </a:t>
            </a:r>
            <a:r>
              <a:rPr lang="en-US" altLang="ko-KR" dirty="0"/>
              <a:t>ID,</a:t>
            </a:r>
            <a:r>
              <a:rPr lang="ko-KR" altLang="en-US" dirty="0"/>
              <a:t> 비밀번호</a:t>
            </a:r>
            <a:r>
              <a:rPr lang="en-US" altLang="ko-KR" dirty="0"/>
              <a:t>, </a:t>
            </a:r>
            <a:r>
              <a:rPr lang="ko-KR" altLang="en-US" dirty="0"/>
              <a:t>그리고 이메일 주소를 반드시 입력해서 가입해야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회원가입 후</a:t>
            </a:r>
            <a:r>
              <a:rPr lang="en-US" altLang="ko-KR" dirty="0"/>
              <a:t> </a:t>
            </a:r>
            <a:r>
              <a:rPr lang="ko-KR" altLang="en-US" dirty="0"/>
              <a:t>주소에 대한 개인정보를 입력할 수 있게 되어있다</a:t>
            </a:r>
            <a:r>
              <a:rPr lang="en-US" altLang="ko-KR" dirty="0"/>
              <a:t>. </a:t>
            </a:r>
            <a:r>
              <a:rPr lang="ko-KR" altLang="en-US" dirty="0"/>
              <a:t>주소설명과 주소지</a:t>
            </a:r>
            <a:r>
              <a:rPr lang="en-US" altLang="ko-KR" dirty="0"/>
              <a:t>, </a:t>
            </a:r>
            <a:r>
              <a:rPr lang="ko-KR" altLang="en-US" dirty="0"/>
              <a:t>그리고 해당 주소의 전화번호를 기입하게 되어있으며</a:t>
            </a:r>
            <a:r>
              <a:rPr lang="en-US" altLang="ko-KR" dirty="0"/>
              <a:t>, </a:t>
            </a:r>
            <a:r>
              <a:rPr lang="ko-KR" altLang="en-US" dirty="0"/>
              <a:t>한 사람은 여러 주소를 등록할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회원가입 후 프로필사진을 등록할 수 있다</a:t>
            </a:r>
            <a:r>
              <a:rPr lang="en-US" altLang="ko-KR" dirty="0"/>
              <a:t>. (</a:t>
            </a:r>
            <a:r>
              <a:rPr lang="ko-KR" altLang="en-US" dirty="0"/>
              <a:t>사진은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주소로 관리한다</a:t>
            </a:r>
            <a:r>
              <a:rPr lang="en-US" altLang="ko-KR" dirty="0"/>
              <a:t>.)</a:t>
            </a:r>
          </a:p>
          <a:p>
            <a:pPr lvl="1"/>
            <a:r>
              <a:rPr lang="ko-KR" altLang="en-US" dirty="0"/>
              <a:t>사용자는 친구를 등록할 수 있다</a:t>
            </a:r>
            <a:r>
              <a:rPr lang="en-US" altLang="ko-KR" dirty="0"/>
              <a:t>.(</a:t>
            </a:r>
            <a:r>
              <a:rPr lang="ko-KR" altLang="en-US" dirty="0"/>
              <a:t>편의상 내가 친구를 일방적으로 등록하는 경우로 가정</a:t>
            </a:r>
            <a:r>
              <a:rPr lang="en-US" altLang="ko-KR" dirty="0"/>
              <a:t>) </a:t>
            </a:r>
            <a:r>
              <a:rPr lang="ko-KR" altLang="en-US" dirty="0"/>
              <a:t>이 때 범주</a:t>
            </a:r>
            <a:r>
              <a:rPr lang="en-US" altLang="ko-KR" dirty="0"/>
              <a:t>(</a:t>
            </a:r>
            <a:r>
              <a:rPr lang="ko-KR" altLang="en-US" dirty="0"/>
              <a:t>가족</a:t>
            </a:r>
            <a:r>
              <a:rPr lang="en-US" altLang="ko-KR" dirty="0"/>
              <a:t>, </a:t>
            </a:r>
            <a:r>
              <a:rPr lang="ko-KR" altLang="en-US" dirty="0"/>
              <a:t>친한 친구</a:t>
            </a:r>
            <a:r>
              <a:rPr lang="en-US" altLang="ko-KR" dirty="0"/>
              <a:t>, </a:t>
            </a:r>
            <a:r>
              <a:rPr lang="ko-KR" altLang="en-US" dirty="0"/>
              <a:t>직장 동료</a:t>
            </a:r>
            <a:r>
              <a:rPr lang="en-US" altLang="ko-KR" dirty="0"/>
              <a:t>)</a:t>
            </a:r>
            <a:r>
              <a:rPr lang="ko-KR" altLang="en-US" dirty="0"/>
              <a:t>를 만들어서 친구를 관리할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사용자는 소셜미디어에 </a:t>
            </a:r>
            <a:r>
              <a:rPr lang="ko-KR" altLang="en-US" dirty="0" err="1"/>
              <a:t>피드를</a:t>
            </a:r>
            <a:r>
              <a:rPr lang="ko-KR" altLang="en-US" dirty="0"/>
              <a:t> 작성할 수 있다</a:t>
            </a:r>
            <a:r>
              <a:rPr lang="en-US" altLang="ko-KR" dirty="0"/>
              <a:t>. </a:t>
            </a:r>
            <a:r>
              <a:rPr lang="ko-KR" altLang="en-US" dirty="0" err="1"/>
              <a:t>피드에는</a:t>
            </a:r>
            <a:r>
              <a:rPr lang="ko-KR" altLang="en-US" dirty="0"/>
              <a:t> </a:t>
            </a:r>
            <a:r>
              <a:rPr lang="ko-KR" altLang="en-US" dirty="0" err="1"/>
              <a:t>피드를</a:t>
            </a:r>
            <a:r>
              <a:rPr lang="ko-KR" altLang="en-US" dirty="0"/>
              <a:t> 작성한 사람과 내용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피드를</a:t>
            </a:r>
            <a:r>
              <a:rPr lang="ko-KR" altLang="en-US" dirty="0"/>
              <a:t> 작성한 시간이 기록되며</a:t>
            </a:r>
            <a:r>
              <a:rPr lang="en-US" altLang="ko-KR" dirty="0"/>
              <a:t>, </a:t>
            </a:r>
            <a:r>
              <a:rPr lang="ko-KR" altLang="en-US" dirty="0"/>
              <a:t>사진을 첨부할 경우 여러 장 첨부할 수 있다</a:t>
            </a:r>
            <a:r>
              <a:rPr lang="en-US" altLang="ko-KR" dirty="0"/>
              <a:t>. (</a:t>
            </a:r>
            <a:r>
              <a:rPr lang="ko-KR" altLang="en-US" dirty="0"/>
              <a:t>사진은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주소로 관리한다</a:t>
            </a:r>
            <a:r>
              <a:rPr lang="en-US" altLang="ko-KR" dirty="0"/>
              <a:t>.) </a:t>
            </a:r>
          </a:p>
          <a:p>
            <a:pPr lvl="1"/>
            <a:r>
              <a:rPr lang="ko-KR" altLang="en-US" dirty="0"/>
              <a:t>비밀 그룹을 생성할 수 있다</a:t>
            </a:r>
            <a:r>
              <a:rPr lang="en-US" altLang="ko-KR" dirty="0"/>
              <a:t>. </a:t>
            </a:r>
            <a:r>
              <a:rPr lang="ko-KR" altLang="en-US" dirty="0"/>
              <a:t>그룹은 그룹 생성자와 그룹 관리자</a:t>
            </a:r>
            <a:r>
              <a:rPr lang="en-US" altLang="ko-KR" dirty="0"/>
              <a:t>, </a:t>
            </a:r>
            <a:r>
              <a:rPr lang="ko-KR" altLang="en-US" dirty="0"/>
              <a:t>그리고 그룹 참가자로 구성된다</a:t>
            </a:r>
            <a:r>
              <a:rPr lang="en-US" altLang="ko-KR" dirty="0"/>
              <a:t>. </a:t>
            </a:r>
            <a:r>
              <a:rPr lang="ko-KR" altLang="en-US" dirty="0"/>
              <a:t>이 때 각 사용자는 비밀 그룹 내에서만 사용할 수 있는 닉네임과 프로필 사진을 등록할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6200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구축된 </a:t>
            </a:r>
            <a:r>
              <a:rPr lang="en-US" altLang="ko-KR" dirty="0"/>
              <a:t>MongoDB</a:t>
            </a:r>
            <a:r>
              <a:rPr lang="ko-KR" altLang="en-US" dirty="0"/>
              <a:t>를 기반으로 다음의 작업 수행해보기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임의의 개인정보를 가진 사용자 </a:t>
            </a:r>
            <a:r>
              <a:rPr lang="en-US" altLang="ko-KR" dirty="0"/>
              <a:t>5</a:t>
            </a:r>
            <a:r>
              <a:rPr lang="ko-KR" altLang="en-US" dirty="0"/>
              <a:t>명 생성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/id/pw/email</a:t>
            </a:r>
            <a:r>
              <a:rPr lang="ko-KR" altLang="en-US" dirty="0"/>
              <a:t> 필수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각각의 사용자에 대해 프로필 사진 정보를 입력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아무런 값을 넣어도 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 중 </a:t>
            </a:r>
            <a:r>
              <a:rPr lang="en-US" altLang="ko-KR" dirty="0"/>
              <a:t>2</a:t>
            </a:r>
            <a:r>
              <a:rPr lang="ko-KR" altLang="en-US" dirty="0"/>
              <a:t>명은 주소지를 등록하지 않고</a:t>
            </a:r>
            <a:r>
              <a:rPr lang="en-US" altLang="ko-KR" dirty="0"/>
              <a:t>, 2</a:t>
            </a:r>
            <a:r>
              <a:rPr lang="ko-KR" altLang="en-US" dirty="0"/>
              <a:t>명은 </a:t>
            </a:r>
            <a:r>
              <a:rPr lang="en-US" altLang="ko-KR" dirty="0"/>
              <a:t>1</a:t>
            </a:r>
            <a:r>
              <a:rPr lang="ko-KR" altLang="en-US" dirty="0"/>
              <a:t>개의 주소만을 등록하며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r>
              <a:rPr lang="en-US" altLang="ko-KR" dirty="0"/>
              <a:t>1</a:t>
            </a:r>
            <a:r>
              <a:rPr lang="ko-KR" altLang="en-US" dirty="0"/>
              <a:t>명은 </a:t>
            </a:r>
            <a:r>
              <a:rPr lang="en-US" altLang="ko-KR" dirty="0"/>
              <a:t>3</a:t>
            </a:r>
            <a:r>
              <a:rPr lang="ko-KR" altLang="en-US" dirty="0"/>
              <a:t>개의 주소를 등록하도록 설정</a:t>
            </a:r>
            <a:endParaRPr lang="en-US" altLang="ko-KR" dirty="0"/>
          </a:p>
          <a:p>
            <a:pPr lvl="1"/>
            <a:r>
              <a:rPr lang="ko-KR" altLang="en-US" dirty="0"/>
              <a:t>모든 사용자가 </a:t>
            </a:r>
            <a:r>
              <a:rPr lang="ko-KR" altLang="en-US" b="1" u="sng" dirty="0"/>
              <a:t>최소한 </a:t>
            </a:r>
            <a:r>
              <a:rPr lang="en-US" altLang="ko-KR" b="1" u="sng" dirty="0"/>
              <a:t>1</a:t>
            </a:r>
            <a:r>
              <a:rPr lang="ko-KR" altLang="en-US" b="1" u="sng" dirty="0"/>
              <a:t>명 이상의 친구를 가지도록 </a:t>
            </a:r>
            <a:r>
              <a:rPr lang="ko-KR" altLang="en-US" dirty="0"/>
              <a:t>설정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b="1" u="sng" dirty="0"/>
              <a:t>2</a:t>
            </a:r>
            <a:r>
              <a:rPr lang="ko-KR" altLang="en-US" b="1" u="sng" dirty="0"/>
              <a:t>명 이상의 친구를 가진 사용자가 적어도 한 명은 있어야함</a:t>
            </a:r>
            <a:r>
              <a:rPr lang="en-US" altLang="ko-KR" dirty="0"/>
              <a:t>. </a:t>
            </a:r>
            <a:r>
              <a:rPr lang="ko-KR" altLang="en-US" dirty="0"/>
              <a:t>각각의 사용자에 대해서 </a:t>
            </a:r>
            <a:r>
              <a:rPr lang="ko-KR" altLang="en-US" b="1" u="sng" dirty="0"/>
              <a:t>임의의 친구 범주</a:t>
            </a:r>
            <a:r>
              <a:rPr lang="en-US" altLang="ko-KR" b="1" u="sng" dirty="0"/>
              <a:t>(</a:t>
            </a:r>
            <a:r>
              <a:rPr lang="ko-KR" altLang="en-US" b="1" u="sng" dirty="0"/>
              <a:t>회사동료</a:t>
            </a:r>
            <a:r>
              <a:rPr lang="en-US" altLang="ko-KR" b="1" u="sng" dirty="0"/>
              <a:t>/</a:t>
            </a:r>
            <a:r>
              <a:rPr lang="ko-KR" altLang="en-US" b="1" u="sng" dirty="0" err="1"/>
              <a:t>고딩친구</a:t>
            </a:r>
            <a:r>
              <a:rPr lang="ko-KR" altLang="en-US" b="1" u="sng" dirty="0"/>
              <a:t> 등</a:t>
            </a:r>
            <a:r>
              <a:rPr lang="en-US" altLang="ko-KR" b="1" u="sng" dirty="0"/>
              <a:t>)</a:t>
            </a:r>
            <a:r>
              <a:rPr lang="ko-KR" altLang="en-US" dirty="0"/>
              <a:t>를 가지도록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사용자에 대해서 </a:t>
            </a:r>
            <a:r>
              <a:rPr lang="ko-KR" altLang="en-US" dirty="0" err="1"/>
              <a:t>피드를</a:t>
            </a:r>
            <a:r>
              <a:rPr lang="ko-KR" altLang="en-US" dirty="0"/>
              <a:t> 적어도 </a:t>
            </a:r>
            <a:r>
              <a:rPr lang="en-US" altLang="ko-KR" dirty="0"/>
              <a:t>1</a:t>
            </a:r>
            <a:r>
              <a:rPr lang="ko-KR" altLang="en-US" dirty="0"/>
              <a:t>개씩 생성</a:t>
            </a:r>
            <a:endParaRPr lang="en-US" altLang="ko-KR" dirty="0"/>
          </a:p>
          <a:p>
            <a:pPr lvl="1"/>
            <a:r>
              <a:rPr lang="ko-KR" altLang="en-US" u="sng" dirty="0"/>
              <a:t>단 </a:t>
            </a:r>
            <a:r>
              <a:rPr lang="en-US" altLang="ko-KR" u="sng" dirty="0"/>
              <a:t>2</a:t>
            </a:r>
            <a:r>
              <a:rPr lang="ko-KR" altLang="en-US" u="sng" dirty="0"/>
              <a:t>개 이상의 </a:t>
            </a:r>
            <a:r>
              <a:rPr lang="ko-KR" altLang="en-US" u="sng" dirty="0" err="1"/>
              <a:t>피드를</a:t>
            </a:r>
            <a:r>
              <a:rPr lang="ko-KR" altLang="en-US" u="sng" dirty="0"/>
              <a:t> 가진 사용자가 적어도 한 명은 있어야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개의 비밀 그룹을 생성</a:t>
            </a:r>
            <a:endParaRPr lang="en-US" altLang="ko-KR" dirty="0"/>
          </a:p>
          <a:p>
            <a:pPr lvl="1"/>
            <a:r>
              <a:rPr lang="ko-KR" altLang="en-US" dirty="0"/>
              <a:t>비밀 그룹은 한 명의 그룹 생성자와</a:t>
            </a:r>
            <a:r>
              <a:rPr lang="en-US" altLang="ko-KR" dirty="0"/>
              <a:t>, </a:t>
            </a:r>
            <a:r>
              <a:rPr lang="ko-KR" altLang="en-US" dirty="0"/>
              <a:t>한 명의 그룹 관리자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u="sng" dirty="0"/>
              <a:t>3</a:t>
            </a:r>
            <a:r>
              <a:rPr lang="ko-KR" altLang="en-US" u="sng" dirty="0"/>
              <a:t>명의 그룹 참여자</a:t>
            </a:r>
            <a:r>
              <a:rPr lang="ko-KR" altLang="en-US" dirty="0"/>
              <a:t>를 가지고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각각의 참여자에 대해 </a:t>
            </a:r>
            <a:r>
              <a:rPr lang="ko-KR" altLang="en-US" u="sng" dirty="0"/>
              <a:t>임의의 닉네임과 프로필 사진 부여</a:t>
            </a:r>
            <a:endParaRPr lang="en-US" altLang="ko-KR" u="sng" dirty="0"/>
          </a:p>
        </p:txBody>
      </p:sp>
    </p:spTree>
    <p:extLst>
      <p:ext uri="{BB962C8B-B14F-4D97-AF65-F5344CB8AC3E}">
        <p14:creationId xmlns:p14="http://schemas.microsoft.com/office/powerpoint/2010/main" val="25613724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5881E9E-EB00-4D14-A917-BB98AE763B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527AA-CB58-4B69-AE15-B8F4F100B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B89E02-C6CD-4FD6-BB50-BE19C0A5DFB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0" y="528387"/>
            <a:ext cx="8928100" cy="16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3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 err="1"/>
              <a:t>Sharding</a:t>
            </a:r>
            <a:r>
              <a:rPr lang="en-US" altLang="ko-KR" sz="2000" dirty="0"/>
              <a:t>(Partitioning) - </a:t>
            </a:r>
            <a:r>
              <a:rPr lang="ko-KR" altLang="en-US" sz="2000" dirty="0"/>
              <a:t>분할에 의한 확장</a:t>
            </a:r>
          </a:p>
          <a:p>
            <a:pPr lvl="1"/>
            <a:r>
              <a:rPr lang="en-US" altLang="ko-KR" sz="1600" dirty="0"/>
              <a:t>Read</a:t>
            </a:r>
            <a:r>
              <a:rPr lang="ko-KR" altLang="en-US" sz="1600" dirty="0"/>
              <a:t>만큼 </a:t>
            </a:r>
            <a:r>
              <a:rPr lang="en-US" altLang="ko-KR" sz="1600" dirty="0"/>
              <a:t>Write</a:t>
            </a:r>
            <a:r>
              <a:rPr lang="ko-KR" altLang="en-US" sz="1600" dirty="0"/>
              <a:t>도 확장할 수 있지만 애플리케이션에서 </a:t>
            </a:r>
            <a:r>
              <a:rPr lang="ko-KR" altLang="en-US" sz="1600" dirty="0" err="1"/>
              <a:t>파티션된</a:t>
            </a:r>
            <a:r>
              <a:rPr lang="ko-KR" altLang="en-US" sz="1600" dirty="0"/>
              <a:t> 것을 인지하고 있어야 함</a:t>
            </a:r>
            <a:endParaRPr lang="en-US" altLang="ko-KR" sz="1600" dirty="0"/>
          </a:p>
          <a:p>
            <a:pPr lvl="1"/>
            <a:endParaRPr lang="ko-KR" altLang="en-US" sz="1600" dirty="0"/>
          </a:p>
          <a:p>
            <a:pPr lvl="1"/>
            <a:r>
              <a:rPr lang="en-US" altLang="ko-KR" sz="1600" dirty="0"/>
              <a:t>RDBMS</a:t>
            </a:r>
            <a:r>
              <a:rPr lang="ko-KR" altLang="en-US" sz="1600" dirty="0"/>
              <a:t>의 가치는 관계에 있다고 할 수 있는데 파티션을 하면 이 관계가 깨져버리고 각 파티션 된 조각 간에 조인을 할 수 없기 때문에 관계에 대한 부분은 애플리케이션에서 처리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RDBMS</a:t>
            </a:r>
            <a:r>
              <a:rPr lang="ko-KR" altLang="en-US" sz="1600" dirty="0"/>
              <a:t>에서는 수동 </a:t>
            </a:r>
            <a:r>
              <a:rPr lang="en-US" altLang="ko-KR" sz="1600" dirty="0" err="1"/>
              <a:t>Sharding</a:t>
            </a:r>
            <a:r>
              <a:rPr lang="en-US" altLang="ko-KR" sz="1600" dirty="0"/>
              <a:t> </a:t>
            </a:r>
            <a:r>
              <a:rPr lang="ko-KR" altLang="en-US" sz="1600" dirty="0"/>
              <a:t>작업이 필요하나 이 과정이 복잡</a:t>
            </a:r>
          </a:p>
        </p:txBody>
      </p:sp>
    </p:spTree>
    <p:extLst>
      <p:ext uri="{BB962C8B-B14F-4D97-AF65-F5344CB8AC3E}">
        <p14:creationId xmlns:p14="http://schemas.microsoft.com/office/powerpoint/2010/main" val="323815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63D120-EBA1-436A-A528-DEA74814A1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5CE164-FEA2-4992-9B67-171924674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CAP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8ED4A4-503A-4F9D-BF5B-2880C4DAB9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분산 시스템이 보장해야 할 </a:t>
            </a:r>
            <a:r>
              <a:rPr lang="en-US" altLang="ko-KR" sz="2000" dirty="0"/>
              <a:t>3</a:t>
            </a:r>
            <a:r>
              <a:rPr lang="ko-KR" altLang="en-US" sz="2000" dirty="0"/>
              <a:t>가지 특성</a:t>
            </a:r>
          </a:p>
          <a:p>
            <a:pPr lvl="1"/>
            <a:r>
              <a:rPr lang="en-US" altLang="ko-KR" sz="1600" dirty="0"/>
              <a:t>Consistency: </a:t>
            </a:r>
            <a:r>
              <a:rPr lang="ko-KR" altLang="en-US" sz="1600" dirty="0"/>
              <a:t>각각의 사용자가 항상 동일한 데이터를 </a:t>
            </a:r>
            <a:r>
              <a:rPr lang="ko-KR" altLang="en-US" sz="1600" dirty="0" err="1"/>
              <a:t>조회해야함</a:t>
            </a:r>
            <a:r>
              <a:rPr lang="en-US" altLang="ko-KR" sz="1600" dirty="0"/>
              <a:t>. </a:t>
            </a:r>
          </a:p>
          <a:p>
            <a:pPr lvl="1"/>
            <a:r>
              <a:rPr lang="en-US" altLang="ko-KR" sz="1600" dirty="0"/>
              <a:t>Availability: </a:t>
            </a:r>
            <a:r>
              <a:rPr lang="ko-KR" altLang="en-US" sz="1600" dirty="0"/>
              <a:t>모든 사용자가 항상 읽고 쓸 수 있음</a:t>
            </a:r>
            <a:endParaRPr lang="en-US" altLang="ko-KR" sz="1600" dirty="0"/>
          </a:p>
          <a:p>
            <a:pPr lvl="1"/>
            <a:r>
              <a:rPr lang="en-US" altLang="ko-KR" sz="1600" dirty="0"/>
              <a:t>Partition tolerance: </a:t>
            </a:r>
            <a:r>
              <a:rPr lang="ko-KR" altLang="en-US" sz="1600" dirty="0"/>
              <a:t>물리적 네트워크 분산 환경에서 시스템이 잘 동작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분산 시스템에서는 적절한 타이밍에 </a:t>
            </a:r>
            <a:r>
              <a:rPr lang="en-US" altLang="ko-KR" sz="2000" dirty="0"/>
              <a:t>2</a:t>
            </a:r>
            <a:r>
              <a:rPr lang="ko-KR" altLang="en-US" sz="2000" dirty="0"/>
              <a:t>가지 특성만 만족할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D0956D-C175-4FF8-85EE-596CE962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25" y="3531723"/>
            <a:ext cx="5161550" cy="32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4F3A51-1EA0-4B55-AC3F-30601D546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5713A-8F58-4AD3-975B-493267A80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NoSQL</a:t>
            </a:r>
            <a:r>
              <a:rPr kumimoji="1" lang="ko-KR" altLang="en-US" dirty="0"/>
              <a:t> 등장 배경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D0812D-C10E-4028-B4F1-566C9F2941C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1800" dirty="0"/>
              <a:t>1998</a:t>
            </a:r>
            <a:r>
              <a:rPr lang="ko-KR" altLang="en-US" sz="1800" dirty="0"/>
              <a:t>년</a:t>
            </a:r>
            <a:r>
              <a:rPr lang="en-US" altLang="ko-KR" sz="1800" dirty="0"/>
              <a:t>: SQL interface</a:t>
            </a:r>
            <a:r>
              <a:rPr lang="ko-KR" altLang="en-US" sz="1800" dirty="0"/>
              <a:t>를 지원하지 않은 오픈소스 관계형</a:t>
            </a:r>
            <a:r>
              <a:rPr lang="en-US" altLang="ko-KR" sz="1800" dirty="0"/>
              <a:t>DB</a:t>
            </a:r>
            <a:r>
              <a:rPr lang="ko-KR" altLang="en-US" sz="1800" dirty="0"/>
              <a:t>를 </a:t>
            </a:r>
            <a:r>
              <a:rPr lang="en-US" altLang="ko-KR" sz="1800" dirty="0"/>
              <a:t>NoSQL</a:t>
            </a:r>
            <a:r>
              <a:rPr lang="ko-KR" altLang="en-US" sz="1800" dirty="0"/>
              <a:t>이라 정의</a:t>
            </a:r>
          </a:p>
          <a:p>
            <a:pPr lvl="1"/>
            <a:r>
              <a:rPr lang="ko-KR" altLang="en-US" sz="1600" dirty="0"/>
              <a:t>시스템 구조의 단순화</a:t>
            </a:r>
            <a:endParaRPr lang="en-US" altLang="ko-KR" sz="1600" dirty="0"/>
          </a:p>
          <a:p>
            <a:pPr lvl="1"/>
            <a:r>
              <a:rPr lang="ko-KR" altLang="en-US" sz="1600" dirty="0"/>
              <a:t>시스템을 이기종 장비 에도 이식시킬 수 있게 함</a:t>
            </a:r>
          </a:p>
          <a:p>
            <a:pPr lvl="1"/>
            <a:r>
              <a:rPr lang="ko-KR" altLang="en-US" sz="1600" dirty="0"/>
              <a:t>표준 상용 제품보다 기능을 줄이면서 가격도 저렴하게 함</a:t>
            </a:r>
          </a:p>
          <a:p>
            <a:pPr lvl="1"/>
            <a:r>
              <a:rPr lang="ko-KR" altLang="en-US" sz="1600" b="1" u="sng" dirty="0"/>
              <a:t>데이터 필드 크기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컬럼 등의 제약 없앰</a:t>
            </a:r>
            <a:endParaRPr lang="en-US" altLang="ko-KR" sz="1600" b="1" u="sng" dirty="0"/>
          </a:p>
          <a:p>
            <a:pPr marL="288000" lvl="1" indent="0">
              <a:buNone/>
            </a:pPr>
            <a:endParaRPr lang="ko-KR" altLang="en-US" sz="1600" dirty="0"/>
          </a:p>
          <a:p>
            <a:r>
              <a:rPr lang="en-US" altLang="ko-KR" sz="1800" dirty="0"/>
              <a:t>2009</a:t>
            </a:r>
            <a:r>
              <a:rPr lang="ko-KR" altLang="en-US" sz="1800" dirty="0"/>
              <a:t>년</a:t>
            </a:r>
            <a:r>
              <a:rPr lang="en-US" altLang="ko-KR" sz="1800" dirty="0"/>
              <a:t>: NoSQL</a:t>
            </a:r>
            <a:r>
              <a:rPr lang="ko-KR" altLang="en-US" sz="1800" dirty="0"/>
              <a:t> 개념 재등장</a:t>
            </a:r>
            <a:r>
              <a:rPr lang="en-US" altLang="ko-KR" sz="1800" dirty="0"/>
              <a:t>. </a:t>
            </a:r>
            <a:r>
              <a:rPr lang="ko-KR" altLang="en-US" sz="1800" dirty="0"/>
              <a:t>기존 관계형 </a:t>
            </a:r>
            <a:r>
              <a:rPr lang="en-US" altLang="ko-KR" sz="1800" dirty="0"/>
              <a:t>DBMS</a:t>
            </a:r>
            <a:r>
              <a:rPr lang="ko-KR" altLang="en-US" sz="1800" dirty="0"/>
              <a:t>와 다른 특징으로 규정</a:t>
            </a:r>
          </a:p>
          <a:p>
            <a:pPr lvl="1"/>
            <a:r>
              <a:rPr lang="en-US" altLang="ko-KR" sz="1600" b="1" u="sng" dirty="0"/>
              <a:t>Non-Relational</a:t>
            </a:r>
          </a:p>
          <a:p>
            <a:pPr lvl="1"/>
            <a:r>
              <a:rPr lang="en-US" altLang="ko-KR" sz="1600" b="1" u="sng" dirty="0"/>
              <a:t>No-Schema</a:t>
            </a:r>
          </a:p>
          <a:p>
            <a:pPr lvl="1"/>
            <a:r>
              <a:rPr lang="en-US" altLang="ko-KR" sz="1600" b="1" u="sng" dirty="0"/>
              <a:t>Distributed</a:t>
            </a:r>
          </a:p>
          <a:p>
            <a:pPr lvl="1"/>
            <a:r>
              <a:rPr lang="en-US" altLang="ko-KR" sz="1600" b="1" u="sng" dirty="0"/>
              <a:t>Less Restricted ACID</a:t>
            </a:r>
          </a:p>
          <a:p>
            <a:pPr marL="288000" lvl="1" indent="0">
              <a:buNone/>
            </a:pPr>
            <a:endParaRPr lang="ko-KR" altLang="en-US" sz="1600" dirty="0"/>
          </a:p>
          <a:p>
            <a:r>
              <a:rPr lang="en-US" altLang="ko-KR" sz="1800" dirty="0"/>
              <a:t>2011</a:t>
            </a:r>
            <a:r>
              <a:rPr lang="ko-KR" altLang="en-US" sz="1800" dirty="0"/>
              <a:t>년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UnQL</a:t>
            </a:r>
            <a:r>
              <a:rPr lang="en-US" altLang="ko-KR" sz="1800" dirty="0"/>
              <a:t>(</a:t>
            </a:r>
            <a:r>
              <a:rPr lang="en-US" altLang="ko-KR" sz="1800" dirty="0" err="1"/>
              <a:t>Unstructurred</a:t>
            </a:r>
            <a:r>
              <a:rPr lang="en-US" altLang="ko-KR" sz="1800" dirty="0"/>
              <a:t> Query Language) </a:t>
            </a:r>
            <a:r>
              <a:rPr lang="ko-KR" altLang="en-US" sz="1800" dirty="0"/>
              <a:t>활동 시작</a:t>
            </a:r>
          </a:p>
        </p:txBody>
      </p:sp>
    </p:spTree>
    <p:extLst>
      <p:ext uri="{BB962C8B-B14F-4D97-AF65-F5344CB8AC3E}">
        <p14:creationId xmlns:p14="http://schemas.microsoft.com/office/powerpoint/2010/main" val="53358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NoSQL</a:t>
            </a:r>
            <a:r>
              <a:rPr kumimoji="1" lang="ko-KR" altLang="en-US" dirty="0"/>
              <a:t>의 의미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44CE8-0D36-4BCC-88B5-D874E0E05C0E}"/>
              </a:ext>
            </a:extLst>
          </p:cNvPr>
          <p:cNvSpPr txBox="1"/>
          <p:nvPr/>
        </p:nvSpPr>
        <p:spPr>
          <a:xfrm>
            <a:off x="1367644" y="652480"/>
            <a:ext cx="64323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No SQL</a:t>
            </a:r>
          </a:p>
          <a:p>
            <a:pPr algn="ctr"/>
            <a:endParaRPr lang="en-US" altLang="ko-KR" sz="5400" b="1" dirty="0"/>
          </a:p>
          <a:p>
            <a:pPr algn="ctr"/>
            <a:r>
              <a:rPr lang="en-US" altLang="ko-KR" sz="5400" b="1" dirty="0"/>
              <a:t>Not only SQL</a:t>
            </a:r>
          </a:p>
          <a:p>
            <a:pPr algn="ctr"/>
            <a:endParaRPr lang="en-US" altLang="ko-KR" sz="5400" b="1" dirty="0"/>
          </a:p>
          <a:p>
            <a:pPr algn="ctr"/>
            <a:r>
              <a:rPr lang="en-US" altLang="ko-KR" sz="5400" b="1" dirty="0" err="1"/>
              <a:t>NOn</a:t>
            </a:r>
            <a:r>
              <a:rPr lang="en-US" altLang="ko-KR" sz="5400" b="1" dirty="0"/>
              <a:t>-relational operation database SQL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6361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BF958C-F0A2-48A8-A259-CF7224A07E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44DECB-FB67-4974-AA7D-B6309F8E1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NoSQL</a:t>
            </a:r>
            <a:r>
              <a:rPr lang="ko-KR" altLang="en-US" dirty="0"/>
              <a:t>의 구분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0D7E3-5570-441E-83F6-D576A160D01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ko-KR" altLang="en-US" sz="4400" dirty="0"/>
              <a:t>집합 지향 모델 </a:t>
            </a:r>
            <a:r>
              <a:rPr lang="en-US" altLang="ko-KR" sz="4400" dirty="0"/>
              <a:t>VS </a:t>
            </a:r>
            <a:r>
              <a:rPr lang="ko-KR" altLang="en-US" sz="4400" dirty="0"/>
              <a:t>그래프 모델</a:t>
            </a:r>
          </a:p>
        </p:txBody>
      </p:sp>
    </p:spTree>
    <p:extLst>
      <p:ext uri="{BB962C8B-B14F-4D97-AF65-F5344CB8AC3E}">
        <p14:creationId xmlns:p14="http://schemas.microsoft.com/office/powerpoint/2010/main" val="58996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NoSQL</a:t>
            </a:r>
            <a:r>
              <a:rPr lang="ko-KR" altLang="en-US" dirty="0"/>
              <a:t>의 구분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9009F-4654-4388-B73F-1792E1554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36735"/>
              </p:ext>
            </p:extLst>
          </p:nvPr>
        </p:nvGraphicFramePr>
        <p:xfrm>
          <a:off x="566541" y="833704"/>
          <a:ext cx="8066380" cy="5841095"/>
        </p:xfrm>
        <a:graphic>
          <a:graphicData uri="http://schemas.openxmlformats.org/drawingml/2006/table">
            <a:tbl>
              <a:tblPr/>
              <a:tblGrid>
                <a:gridCol w="909111">
                  <a:extLst>
                    <a:ext uri="{9D8B030D-6E8A-4147-A177-3AD203B41FA5}">
                      <a16:colId xmlns:a16="http://schemas.microsoft.com/office/drawing/2014/main" val="208219898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409179316"/>
                    </a:ext>
                  </a:extLst>
                </a:gridCol>
                <a:gridCol w="4057682">
                  <a:extLst>
                    <a:ext uri="{9D8B030D-6E8A-4147-A177-3AD203B41FA5}">
                      <a16:colId xmlns:a16="http://schemas.microsoft.com/office/drawing/2014/main" val="78622351"/>
                    </a:ext>
                  </a:extLst>
                </a:gridCol>
                <a:gridCol w="1819427">
                  <a:extLst>
                    <a:ext uri="{9D8B030D-6E8A-4147-A177-3AD203B41FA5}">
                      <a16:colId xmlns:a16="http://schemas.microsoft.com/office/drawing/2014/main" val="3283494284"/>
                    </a:ext>
                  </a:extLst>
                </a:gridCol>
              </a:tblGrid>
              <a:tr h="7600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57245"/>
                  </a:ext>
                </a:extLst>
              </a:tr>
              <a:tr h="127025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집합 지향 모델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값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키와 값의 쌍으로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값에 접근하기 위한 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형태의 데이터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Voldemort </a:t>
                      </a:r>
                    </a:p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Riak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Redis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 … 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17571"/>
                  </a:ext>
                </a:extLst>
              </a:tr>
              <a:tr h="12702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문서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키와 문서의 쌍으로 데이터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계층적 문서 형태로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문서의 구조를 정하고 이 구조를 기초로 하여 데이터에 접근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sng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MongoDB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RavenDB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couchDB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…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05957"/>
                  </a:ext>
                </a:extLst>
              </a:tr>
              <a:tr h="12702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칼럼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패밀리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기존 관계형 모델과 다르게 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(row)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 아닌 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(column),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즉 데이터의 필드를 기본 단위로 데이터 관리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Cassandra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Hbase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HyperTable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 …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8440"/>
                  </a:ext>
                </a:extLst>
              </a:tr>
              <a:tr h="127025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그래프 모델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관계형 모델과 유사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세계의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데이타를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관계와 함께 표현하기 위해 디자인된 모델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연속적인 노드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관계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특성의 형태로 저장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InfiniteGraph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Neo4j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…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2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5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 모델</a:t>
            </a:r>
            <a:r>
              <a:rPr lang="en-US" altLang="ko-KR" dirty="0"/>
              <a:t>(Key-Value Model)</a:t>
            </a:r>
            <a:endParaRPr lang="ko-KR" altLang="en-US" dirty="0"/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5CFF0657-3B31-4E18-91AC-BC90D8609A5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501" y="1663332"/>
            <a:ext cx="7986999" cy="41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2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문서 모델</a:t>
            </a:r>
            <a:r>
              <a:rPr lang="en-US" altLang="ko-KR" dirty="0"/>
              <a:t>(Document Model)</a:t>
            </a:r>
            <a:endParaRPr lang="ko-KR" altLang="en-US" dirty="0"/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41790739-D539-4F3D-ABAC-88F6BD25CD1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098" y="1354749"/>
            <a:ext cx="3995803" cy="47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0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NoSQL</a:t>
            </a:r>
            <a:endParaRPr kumimoji="1" lang="ko-KR" altLang="en-US" sz="8000" dirty="0"/>
          </a:p>
          <a:p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15771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컬럼</a:t>
            </a:r>
            <a:r>
              <a:rPr lang="en-US" altLang="ko-KR" dirty="0"/>
              <a:t>-</a:t>
            </a:r>
            <a:r>
              <a:rPr lang="ko-KR" altLang="en-US" dirty="0"/>
              <a:t>패밀리 모델</a:t>
            </a:r>
            <a:r>
              <a:rPr lang="en-US" altLang="ko-KR" dirty="0"/>
              <a:t>(Column-Family Model)</a:t>
            </a:r>
            <a:endParaRPr lang="ko-KR" altLang="en-US" dirty="0"/>
          </a:p>
        </p:txBody>
      </p:sp>
      <p:pic>
        <p:nvPicPr>
          <p:cNvPr id="2050" name="Picture 2" descr="Key-value store">
            <a:extLst>
              <a:ext uri="{FF2B5EF4-FFF2-40B4-BE49-F238E27FC236}">
                <a16:creationId xmlns:a16="http://schemas.microsoft.com/office/drawing/2014/main" id="{C72F7692-41C8-482B-BA61-1BD0268877F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235869"/>
            <a:ext cx="78486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5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그래프 모델</a:t>
            </a:r>
            <a:r>
              <a:rPr lang="en-US" altLang="ko-KR" dirty="0"/>
              <a:t>(Graph Model)</a:t>
            </a:r>
            <a:endParaRPr lang="ko-KR" altLang="en-US" dirty="0"/>
          </a:p>
        </p:txBody>
      </p:sp>
      <p:pic>
        <p:nvPicPr>
          <p:cNvPr id="5122" name="Picture 2" descr="graph databaseì ëí ì´ë¯¸ì§ ê²ìê²°ê³¼">
            <a:extLst>
              <a:ext uri="{FF2B5EF4-FFF2-40B4-BE49-F238E27FC236}">
                <a16:creationId xmlns:a16="http://schemas.microsoft.com/office/drawing/2014/main" id="{B0364A92-4BC3-4469-8929-532AA2851AB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03" y="1532572"/>
            <a:ext cx="6894195" cy="43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167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8A0EF2-384C-4990-8001-58F41D9CF7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F1E13-AE7A-4D1D-AF52-7805FBD2D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https://highlyscalable.files.wordpress.com/2012/02/overview2.png?w=805">
            <a:extLst>
              <a:ext uri="{FF2B5EF4-FFF2-40B4-BE49-F238E27FC236}">
                <a16:creationId xmlns:a16="http://schemas.microsoft.com/office/drawing/2014/main" id="{C696F74C-7F8E-4656-ADD2-E3E04C45067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18" y="692150"/>
            <a:ext cx="5137363" cy="604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6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Aggregate-oriented modelì ëí ì´ë¯¸ì§ ê²ìê²°ê³¼">
            <a:extLst>
              <a:ext uri="{FF2B5EF4-FFF2-40B4-BE49-F238E27FC236}">
                <a16:creationId xmlns:a16="http://schemas.microsoft.com/office/drawing/2014/main" id="{ED5584E6-0148-40EF-82DC-72CB4A48A42D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226344"/>
            <a:ext cx="72390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35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4F3A51-1EA0-4B55-AC3F-30601D546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5713A-8F58-4AD3-975B-493267A80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 vs NoSQL</a:t>
            </a:r>
            <a:endParaRPr kumimoji="1" lang="ko-KR" altLang="en-US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6A57062-057D-45C2-8145-21DEB341C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678956"/>
              </p:ext>
            </p:extLst>
          </p:nvPr>
        </p:nvGraphicFramePr>
        <p:xfrm>
          <a:off x="566541" y="901788"/>
          <a:ext cx="8066379" cy="5726510"/>
        </p:xfrm>
        <a:graphic>
          <a:graphicData uri="http://schemas.openxmlformats.org/drawingml/2006/table">
            <a:tbl>
              <a:tblPr/>
              <a:tblGrid>
                <a:gridCol w="1930717">
                  <a:extLst>
                    <a:ext uri="{9D8B030D-6E8A-4147-A177-3AD203B41FA5}">
                      <a16:colId xmlns:a16="http://schemas.microsoft.com/office/drawing/2014/main" val="2082198987"/>
                    </a:ext>
                  </a:extLst>
                </a:gridCol>
                <a:gridCol w="3067831">
                  <a:extLst>
                    <a:ext uri="{9D8B030D-6E8A-4147-A177-3AD203B41FA5}">
                      <a16:colId xmlns:a16="http://schemas.microsoft.com/office/drawing/2014/main" val="78622351"/>
                    </a:ext>
                  </a:extLst>
                </a:gridCol>
                <a:gridCol w="3067831">
                  <a:extLst>
                    <a:ext uri="{9D8B030D-6E8A-4147-A177-3AD203B41FA5}">
                      <a16:colId xmlns:a16="http://schemas.microsoft.com/office/drawing/2014/main" val="3283494284"/>
                    </a:ext>
                  </a:extLst>
                </a:gridCol>
              </a:tblGrid>
              <a:tr h="5738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RDBMS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NoSQL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57245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특성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정형데이터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초대용량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비정형데이터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17571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적합한 연산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 액세스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 연산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 액세스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 연산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05957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중복제거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Join,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비정규화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8440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분산시스템 특성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분산처리성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24942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확장성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서버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SQL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 필요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저가 서버 추가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시스템이 확장 지원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633246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적합한 서비스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 중시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지속적인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 데이터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증가량이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큰 대용량 기반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데이터 위주 웹서비스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717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  <a:endParaRPr kumimoji="1" lang="ko-KR" altLang="en-US" sz="8000" dirty="0"/>
          </a:p>
          <a:p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2033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3733800"/>
            <a:ext cx="8928992" cy="3007568"/>
          </a:xfrm>
        </p:spPr>
        <p:txBody>
          <a:bodyPr/>
          <a:lstStyle/>
          <a:p>
            <a:r>
              <a:rPr lang="en-US" altLang="ko-KR" sz="2000" dirty="0"/>
              <a:t>Cross-platform</a:t>
            </a:r>
            <a:r>
              <a:rPr lang="ko-KR" altLang="en-US" sz="2000" dirty="0"/>
              <a:t> 지원</a:t>
            </a:r>
            <a:r>
              <a:rPr lang="en-US" altLang="ko-KR" sz="2000" dirty="0"/>
              <a:t> </a:t>
            </a:r>
          </a:p>
          <a:p>
            <a:endParaRPr lang="en-US" altLang="ko-KR" sz="2000" dirty="0"/>
          </a:p>
          <a:p>
            <a:r>
              <a:rPr lang="ko-KR" altLang="en-US" sz="2000" dirty="0"/>
              <a:t>문서모델 기반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high performance, high availability, and easy scalability.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JSON-like(BSON) documents with schemas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5126" name="Picture 6" descr="mongodbì ëí ì´ë¯¸ì§ ê²ìê²°ê³¼">
            <a:extLst>
              <a:ext uri="{FF2B5EF4-FFF2-40B4-BE49-F238E27FC236}">
                <a16:creationId xmlns:a16="http://schemas.microsoft.com/office/drawing/2014/main" id="{1B88D9A9-07CF-493F-AC0F-65942043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4" y="1086564"/>
            <a:ext cx="7557025" cy="2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09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범용 데이터베이스</a:t>
            </a:r>
            <a:endParaRPr lang="en-US" altLang="ko-KR" dirty="0"/>
          </a:p>
          <a:p>
            <a:pPr lvl="1"/>
            <a:r>
              <a:rPr lang="ko-KR" altLang="en-US" dirty="0"/>
              <a:t>특정 기능에 초점을 둔 다른 </a:t>
            </a:r>
            <a:r>
              <a:rPr lang="en-US" altLang="ko-KR" dirty="0"/>
              <a:t>NoSQL</a:t>
            </a:r>
            <a:r>
              <a:rPr lang="ko-KR" altLang="en-US" dirty="0"/>
              <a:t>과는 다르게</a:t>
            </a:r>
            <a:r>
              <a:rPr lang="en-US" altLang="ko-KR" dirty="0"/>
              <a:t>, MongoDB</a:t>
            </a:r>
            <a:r>
              <a:rPr lang="ko-KR" altLang="en-US" dirty="0"/>
              <a:t>는 다양한 목적의 </a:t>
            </a:r>
            <a:r>
              <a:rPr lang="en-US" altLang="ko-KR" dirty="0"/>
              <a:t>application</a:t>
            </a:r>
            <a:r>
              <a:rPr lang="ko-KR" altLang="en-US" dirty="0"/>
              <a:t>에 사용 가능한 범용성을 지니고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유연한 </a:t>
            </a:r>
            <a:r>
              <a:rPr lang="en-US" altLang="ko-KR" dirty="0"/>
              <a:t>Schema</a:t>
            </a:r>
            <a:r>
              <a:rPr lang="ko-KR" altLang="en-US" dirty="0"/>
              <a:t> 디자인</a:t>
            </a:r>
            <a:endParaRPr lang="en-US" altLang="ko-KR" dirty="0"/>
          </a:p>
          <a:p>
            <a:pPr lvl="1"/>
            <a:r>
              <a:rPr lang="en-US" altLang="ko-KR" dirty="0"/>
              <a:t>Attribute</a:t>
            </a:r>
            <a:r>
              <a:rPr lang="ko-KR" altLang="en-US" dirty="0"/>
              <a:t> 속성을 정의하지 않기 때문에</a:t>
            </a:r>
            <a:r>
              <a:rPr lang="en-US" altLang="ko-KR" dirty="0"/>
              <a:t>, </a:t>
            </a:r>
            <a:r>
              <a:rPr lang="ko-KR" altLang="en-US" dirty="0"/>
              <a:t>자유자재로 </a:t>
            </a:r>
            <a:r>
              <a:rPr lang="en-US" altLang="ko-KR" dirty="0"/>
              <a:t>data</a:t>
            </a:r>
            <a:r>
              <a:rPr lang="ko-KR" altLang="en-US" dirty="0"/>
              <a:t>를 수정할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풍부한 기능</a:t>
            </a:r>
            <a:endParaRPr lang="en-US" altLang="ko-KR" dirty="0"/>
          </a:p>
          <a:p>
            <a:pPr lvl="1"/>
            <a:r>
              <a:rPr lang="en-US" altLang="ko-KR" dirty="0"/>
              <a:t>MapReduce, aggregation framework, TTL/capped collections, secondary indexing</a:t>
            </a:r>
            <a:r>
              <a:rPr lang="ko-KR" altLang="en-US" dirty="0"/>
              <a:t>등의 다양한 기능을 지원하기 때문에 여러 </a:t>
            </a:r>
            <a:r>
              <a:rPr lang="en-US" altLang="ko-KR" dirty="0"/>
              <a:t>application</a:t>
            </a:r>
            <a:r>
              <a:rPr lang="ko-KR" altLang="en-US" dirty="0"/>
              <a:t>에 적합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확장성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load balancing </a:t>
            </a:r>
          </a:p>
          <a:p>
            <a:pPr lvl="1"/>
            <a:r>
              <a:rPr lang="ko-KR" altLang="en-US" dirty="0"/>
              <a:t>자동 </a:t>
            </a:r>
            <a:r>
              <a:rPr lang="en-US" altLang="ko-KR" dirty="0" err="1"/>
              <a:t>sharding</a:t>
            </a:r>
            <a:r>
              <a:rPr lang="en-US" altLang="ko-KR" dirty="0"/>
              <a:t> </a:t>
            </a:r>
            <a:r>
              <a:rPr lang="ko-KR" altLang="en-US" dirty="0"/>
              <a:t>기능을 통한 수평적인 확장으로부터 </a:t>
            </a:r>
            <a:r>
              <a:rPr lang="en-US" altLang="ko-KR" dirty="0"/>
              <a:t>read, write </a:t>
            </a:r>
            <a:r>
              <a:rPr lang="ko-KR" altLang="en-US" dirty="0"/>
              <a:t>확장성을 제공하며</a:t>
            </a:r>
            <a:r>
              <a:rPr lang="en-US" altLang="ko-KR" dirty="0"/>
              <a:t>, data balancing</a:t>
            </a:r>
            <a:r>
              <a:rPr lang="ko-KR" altLang="en-US" dirty="0"/>
              <a:t>을 자동적으로 맞추기 때문에 개발에 용이</a:t>
            </a:r>
          </a:p>
        </p:txBody>
      </p:sp>
    </p:spTree>
    <p:extLst>
      <p:ext uri="{BB962C8B-B14F-4D97-AF65-F5344CB8AC3E}">
        <p14:creationId xmlns:p14="http://schemas.microsoft.com/office/powerpoint/2010/main" val="405791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Aggregation </a:t>
            </a:r>
            <a:r>
              <a:rPr lang="ko-KR" altLang="en-US" dirty="0"/>
              <a:t>프레임워크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Having an extract transform load framework built in the database means that a developer can perform most of the ETL logic before the data leaves the database, eliminating in many cases the need for complex data pipelines.</a:t>
            </a:r>
          </a:p>
          <a:p>
            <a:endParaRPr lang="en-US" altLang="ko-KR" dirty="0"/>
          </a:p>
          <a:p>
            <a:r>
              <a:rPr lang="en-US" altLang="ko-KR" dirty="0"/>
              <a:t>Native replication</a:t>
            </a:r>
          </a:p>
          <a:p>
            <a:pPr lvl="1"/>
            <a:r>
              <a:rPr lang="en-US" altLang="ko-KR" dirty="0"/>
              <a:t>Data will get replicated across a replica set without complicated setup. </a:t>
            </a:r>
          </a:p>
          <a:p>
            <a:endParaRPr lang="en-US" altLang="ko-KR" dirty="0"/>
          </a:p>
          <a:p>
            <a:r>
              <a:rPr lang="ko-KR" altLang="en-US" dirty="0"/>
              <a:t>보안 기능</a:t>
            </a:r>
            <a:endParaRPr lang="en-US" altLang="ko-KR" dirty="0"/>
          </a:p>
          <a:p>
            <a:pPr lvl="1"/>
            <a:r>
              <a:rPr lang="en-US" altLang="ko-KR" dirty="0"/>
              <a:t>Both authentication and authorization are taken into account so that an architect can secure her MongoDB instances.</a:t>
            </a:r>
          </a:p>
          <a:p>
            <a:endParaRPr lang="en-US" altLang="ko-KR" dirty="0"/>
          </a:p>
          <a:p>
            <a:r>
              <a:rPr lang="en-US" altLang="ko-KR" dirty="0"/>
              <a:t>JSON (BSON) </a:t>
            </a:r>
            <a:r>
              <a:rPr lang="ko-KR" altLang="en-US" dirty="0"/>
              <a:t>구조 사용</a:t>
            </a:r>
            <a:endParaRPr lang="en-US" altLang="ko-KR" dirty="0"/>
          </a:p>
          <a:p>
            <a:pPr lvl="1"/>
            <a:r>
              <a:rPr lang="en-US" altLang="ko-KR" dirty="0"/>
              <a:t>JSON is widely used across the web for frontend and API communication and as such it's easier when the database is using the same protocol.</a:t>
            </a:r>
          </a:p>
        </p:txBody>
      </p:sp>
    </p:spTree>
    <p:extLst>
      <p:ext uri="{BB962C8B-B14F-4D97-AF65-F5344CB8AC3E}">
        <p14:creationId xmlns:p14="http://schemas.microsoft.com/office/powerpoint/2010/main" val="94745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의 단점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Schema-less</a:t>
            </a:r>
          </a:p>
          <a:p>
            <a:pPr lvl="1"/>
            <a:r>
              <a:rPr lang="en-US" altLang="ko-KR" sz="1600" dirty="0"/>
              <a:t>Schema-less</a:t>
            </a:r>
            <a:r>
              <a:rPr lang="ko-KR" altLang="en-US" sz="1600" dirty="0"/>
              <a:t>로 인해 데이터의 수정 및 확장이 용이</a:t>
            </a:r>
            <a:endParaRPr lang="en-US" altLang="ko-KR" sz="1600" dirty="0"/>
          </a:p>
          <a:p>
            <a:pPr lvl="1"/>
            <a:r>
              <a:rPr lang="ko-KR" altLang="en-US" sz="1600" dirty="0"/>
              <a:t>실제로는 </a:t>
            </a:r>
            <a:r>
              <a:rPr lang="en-US" altLang="ko-KR" sz="1600" dirty="0"/>
              <a:t>schema</a:t>
            </a:r>
            <a:r>
              <a:rPr lang="ko-KR" altLang="en-US" sz="1600" dirty="0"/>
              <a:t>를 </a:t>
            </a:r>
            <a:r>
              <a:rPr lang="en-US" altLang="ko-KR" sz="1600" dirty="0"/>
              <a:t>DBMS </a:t>
            </a:r>
            <a:r>
              <a:rPr lang="ko-KR" altLang="en-US" sz="1600" dirty="0"/>
              <a:t>레벨에서 </a:t>
            </a:r>
            <a:r>
              <a:rPr lang="en-US" altLang="ko-KR" sz="1600" dirty="0"/>
              <a:t>application </a:t>
            </a:r>
            <a:r>
              <a:rPr lang="ko-KR" altLang="en-US" sz="1600" dirty="0"/>
              <a:t>레벨로 이동한 것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application</a:t>
            </a:r>
            <a:r>
              <a:rPr lang="ko-KR" altLang="en-US" sz="1600" dirty="0"/>
              <a:t>에서 제대로 된 관리를 하지 못할 경우 </a:t>
            </a:r>
            <a:r>
              <a:rPr lang="en-US" altLang="ko-KR" sz="1600" dirty="0"/>
              <a:t>DB </a:t>
            </a:r>
            <a:r>
              <a:rPr lang="ko-KR" altLang="en-US" sz="1600" dirty="0"/>
              <a:t>처리가 오히려 복잡해짐</a:t>
            </a:r>
            <a:r>
              <a:rPr lang="en-US" altLang="ko-KR" sz="16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ACID </a:t>
            </a:r>
            <a:r>
              <a:rPr lang="ko-KR" altLang="en-US" sz="2000" dirty="0" err="1"/>
              <a:t>미지원</a:t>
            </a:r>
            <a:endParaRPr lang="en-US" altLang="ko-KR" sz="2000" dirty="0"/>
          </a:p>
          <a:p>
            <a:pPr lvl="1"/>
            <a:r>
              <a:rPr lang="en-US" altLang="ko-KR" sz="1600" dirty="0"/>
              <a:t>ACID</a:t>
            </a:r>
            <a:r>
              <a:rPr lang="ko-KR" altLang="en-US" sz="1600" dirty="0"/>
              <a:t>를 일부 </a:t>
            </a:r>
            <a:r>
              <a:rPr lang="ko-KR" altLang="en-US" sz="1600" dirty="0" err="1"/>
              <a:t>포기함으로서</a:t>
            </a:r>
            <a:r>
              <a:rPr lang="ko-KR" altLang="en-US" sz="1600" dirty="0"/>
              <a:t> 수평적 확장성 제공</a:t>
            </a:r>
            <a:endParaRPr lang="en-US" altLang="ko-KR" sz="1600" dirty="0"/>
          </a:p>
          <a:p>
            <a:pPr lvl="1"/>
            <a:r>
              <a:rPr lang="ko-KR" altLang="en-US" sz="1600" dirty="0"/>
              <a:t>금융 등의 </a:t>
            </a:r>
            <a:r>
              <a:rPr lang="en-US" altLang="ko-KR" sz="1600" dirty="0"/>
              <a:t>critical</a:t>
            </a:r>
            <a:r>
              <a:rPr lang="ko-KR" altLang="en-US" sz="1600" dirty="0"/>
              <a:t>한 분야에서 </a:t>
            </a:r>
            <a:r>
              <a:rPr lang="en-US" altLang="ko-KR" sz="1600" dirty="0"/>
              <a:t>ACID</a:t>
            </a:r>
            <a:r>
              <a:rPr lang="ko-KR" altLang="en-US" sz="1600" dirty="0"/>
              <a:t>의 미지원은 치명적으로 작용</a:t>
            </a:r>
            <a:endParaRPr lang="en-US" altLang="ko-KR" sz="1600" dirty="0"/>
          </a:p>
          <a:p>
            <a:pPr lvl="1"/>
            <a:r>
              <a:rPr lang="en-US" altLang="ko-KR" sz="1600" dirty="0"/>
              <a:t>rollback</a:t>
            </a:r>
            <a:r>
              <a:rPr lang="ko-KR" altLang="en-US" sz="1600" dirty="0"/>
              <a:t> 기능 또한 </a:t>
            </a:r>
            <a:r>
              <a:rPr lang="en-US" altLang="ko-KR" sz="1600" dirty="0"/>
              <a:t>RDBMS</a:t>
            </a:r>
            <a:r>
              <a:rPr lang="ko-KR" altLang="en-US" sz="1600" dirty="0"/>
              <a:t>보다 부족하기 때문에 데이터 손실의 위험을 가지고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1363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</a:t>
            </a:r>
            <a:r>
              <a:rPr kumimoji="1" lang="ko-KR" altLang="en-US" dirty="0"/>
              <a:t>과 빅데이터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504499-70A2-4364-B70B-283645E4BC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기존 </a:t>
            </a:r>
            <a:r>
              <a:rPr lang="en-US" altLang="ko-KR" sz="2000" dirty="0"/>
              <a:t>RDBMS</a:t>
            </a:r>
            <a:r>
              <a:rPr lang="ko-KR" altLang="en-US" sz="2000" dirty="0"/>
              <a:t>의 초점 </a:t>
            </a:r>
            <a:r>
              <a:rPr lang="en-US" altLang="ko-KR" sz="2000" dirty="0"/>
              <a:t>: </a:t>
            </a:r>
            <a:r>
              <a:rPr lang="ko-KR" altLang="en-US" sz="2000" dirty="0"/>
              <a:t>트랜잭션을 통한 안정적인 데이터 관리에 초점</a:t>
            </a:r>
            <a:endParaRPr lang="en-US" altLang="ko-KR" sz="2000" dirty="0"/>
          </a:p>
          <a:p>
            <a:pPr lvl="1"/>
            <a:r>
              <a:rPr lang="ko-KR" altLang="en-US" sz="1600" dirty="0"/>
              <a:t>단일 하드웨어에서의 동작을 가정</a:t>
            </a:r>
            <a:r>
              <a:rPr lang="en-US" altLang="ko-KR" sz="1600" dirty="0"/>
              <a:t>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웹 </a:t>
            </a:r>
            <a:r>
              <a:rPr lang="en-US" altLang="ko-KR" sz="2000" dirty="0"/>
              <a:t>2.0 </a:t>
            </a:r>
            <a:r>
              <a:rPr lang="ko-KR" altLang="en-US" sz="2000" dirty="0"/>
              <a:t>환경 및 빅데이터 등장</a:t>
            </a:r>
            <a:endParaRPr lang="en-US" altLang="ko-KR" sz="2000" dirty="0"/>
          </a:p>
          <a:p>
            <a:pPr lvl="1"/>
            <a:r>
              <a:rPr lang="ko-KR" altLang="en-US" sz="1600" dirty="0"/>
              <a:t>데이터와 트래픽의 양이 기하급수적으로 증가</a:t>
            </a:r>
            <a:endParaRPr lang="en-US" altLang="ko-KR" sz="1600" dirty="0"/>
          </a:p>
          <a:p>
            <a:pPr lvl="1"/>
            <a:r>
              <a:rPr lang="ko-KR" altLang="en-US" sz="1600" dirty="0"/>
              <a:t>수직적 확장 구조로 데이터를 처리하는 데 필요한 비용의 증가</a:t>
            </a:r>
            <a:endParaRPr lang="en-US" altLang="ko-KR" sz="1600" dirty="0"/>
          </a:p>
          <a:p>
            <a:pPr lvl="1"/>
            <a:r>
              <a:rPr lang="ko-KR" altLang="en-US" sz="1600" dirty="0"/>
              <a:t>기존의 </a:t>
            </a:r>
            <a:r>
              <a:rPr lang="en-US" altLang="ko-KR" sz="1600" dirty="0"/>
              <a:t>RDBMS</a:t>
            </a:r>
            <a:r>
              <a:rPr lang="ko-KR" altLang="en-US" sz="1600" dirty="0"/>
              <a:t>로는 빅데이터를 처리하는데 한계에 도달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04013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324D05-1AA8-4F4D-BAEB-B948400C9F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0807A-9C66-446A-BD88-6124578284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과</a:t>
            </a:r>
            <a:r>
              <a:rPr lang="en-US" altLang="ko-KR" dirty="0"/>
              <a:t> MongoDB </a:t>
            </a:r>
            <a:r>
              <a:rPr lang="ko-KR" altLang="en-US" dirty="0"/>
              <a:t>비교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E5FCB6C-2FA6-456A-9C6A-10B293B8E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19068404"/>
              </p:ext>
            </p:extLst>
          </p:nvPr>
        </p:nvGraphicFramePr>
        <p:xfrm>
          <a:off x="901700" y="1749901"/>
          <a:ext cx="7448550" cy="3779520"/>
        </p:xfrm>
        <a:graphic>
          <a:graphicData uri="http://schemas.openxmlformats.org/drawingml/2006/table">
            <a:tbl>
              <a:tblPr/>
              <a:tblGrid>
                <a:gridCol w="3718109">
                  <a:extLst>
                    <a:ext uri="{9D8B030D-6E8A-4147-A177-3AD203B41FA5}">
                      <a16:colId xmlns:a16="http://schemas.microsoft.com/office/drawing/2014/main" val="1246447933"/>
                    </a:ext>
                  </a:extLst>
                </a:gridCol>
                <a:gridCol w="3730441">
                  <a:extLst>
                    <a:ext uri="{9D8B030D-6E8A-4147-A177-3AD203B41FA5}">
                      <a16:colId xmlns:a16="http://schemas.microsoft.com/office/drawing/2014/main" val="277020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RDBMS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MongoDB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199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Database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Database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288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Table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Collection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35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Tuple/Row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Document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89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column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Field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1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Table Join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Embedded Documents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534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Primary Key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Primary Key (Default key _id provided by </a:t>
                      </a:r>
                      <a:r>
                        <a:rPr lang="en-US" dirty="0" err="1">
                          <a:effectLst/>
                        </a:rPr>
                        <a:t>mongodb</a:t>
                      </a:r>
                      <a:r>
                        <a:rPr lang="en-US" dirty="0">
                          <a:effectLst/>
                        </a:rPr>
                        <a:t> itself)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4488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Database Server and Client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570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Mysqld/Oracle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mongod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760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mysql/sqlplus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mongo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464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78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9E49B8-330B-4A0F-B198-7ECE48DD3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EFA70-28C1-475D-AF86-1A548F773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FF2F4-FE6E-4B71-931D-A4C50DBD06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4692650"/>
            <a:ext cx="8928992" cy="2048718"/>
          </a:xfrm>
        </p:spPr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과 유사하게 </a:t>
            </a:r>
            <a:r>
              <a:rPr lang="en-US" altLang="ko-KR" dirty="0"/>
              <a:t>field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이름과 그에 따른 값을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타입에 대한 </a:t>
            </a:r>
            <a:r>
              <a:rPr lang="ko-KR" altLang="en-US" dirty="0" err="1"/>
              <a:t>별도적</a:t>
            </a:r>
            <a:r>
              <a:rPr lang="ko-KR" altLang="en-US" dirty="0"/>
              <a:t> 명시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field</a:t>
            </a:r>
            <a:r>
              <a:rPr lang="ko-KR" altLang="en-US" dirty="0"/>
              <a:t>값에 대해서 리스트 형태로 여러 개의 데이터를 관리할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ko-KR" altLang="en-US" dirty="0"/>
              <a:t>내에 </a:t>
            </a:r>
            <a:r>
              <a:rPr lang="en-US" altLang="ko-KR" dirty="0"/>
              <a:t>embedded sub-document</a:t>
            </a:r>
            <a:r>
              <a:rPr lang="ko-KR" altLang="en-US" dirty="0"/>
              <a:t>를 생성하여 관리</a:t>
            </a:r>
          </a:p>
        </p:txBody>
      </p:sp>
      <p:pic>
        <p:nvPicPr>
          <p:cNvPr id="6156" name="Picture 12" descr="mongodb documentì ëí ì´ë¯¸ì§ ê²ìê²°ê³¼">
            <a:extLst>
              <a:ext uri="{FF2B5EF4-FFF2-40B4-BE49-F238E27FC236}">
                <a16:creationId xmlns:a16="http://schemas.microsoft.com/office/drawing/2014/main" id="{6A095542-7585-4DEE-A6EC-AF06D3D0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655639"/>
            <a:ext cx="7359650" cy="39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91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9E49B8-330B-4A0F-B198-7ECE48DD3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EFA70-28C1-475D-AF86-1A548F773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FF2F4-FE6E-4B71-931D-A4C50DBD06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4381500"/>
            <a:ext cx="8928992" cy="2359868"/>
          </a:xfrm>
        </p:spPr>
        <p:txBody>
          <a:bodyPr/>
          <a:lstStyle/>
          <a:p>
            <a:r>
              <a:rPr lang="en-US" altLang="ko-KR" sz="2000" dirty="0"/>
              <a:t>Document</a:t>
            </a:r>
            <a:r>
              <a:rPr lang="ko-KR" altLang="en-US" sz="2000" dirty="0"/>
              <a:t>들의 집합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Collection </a:t>
            </a:r>
            <a:r>
              <a:rPr lang="ko-KR" altLang="en-US" sz="2000" dirty="0"/>
              <a:t>내의 </a:t>
            </a:r>
            <a:r>
              <a:rPr lang="en-US" altLang="ko-KR" sz="2000" dirty="0"/>
              <a:t>document</a:t>
            </a:r>
            <a:r>
              <a:rPr lang="ko-KR" altLang="en-US" sz="2000" dirty="0"/>
              <a:t>는 서로 다른 </a:t>
            </a:r>
            <a:r>
              <a:rPr lang="en-US" altLang="ko-KR" sz="2000" dirty="0"/>
              <a:t>schema</a:t>
            </a:r>
            <a:r>
              <a:rPr lang="ko-KR" altLang="en-US" sz="2000" dirty="0"/>
              <a:t>를 가질 수 있음</a:t>
            </a:r>
            <a:endParaRPr lang="en-US" altLang="ko-KR" sz="20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field </a:t>
            </a:r>
            <a:r>
              <a:rPr lang="ko-KR" altLang="en-US" sz="1600" dirty="0"/>
              <a:t>명을 가진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이지만 데이터의 </a:t>
            </a:r>
            <a:r>
              <a:rPr lang="en-US" altLang="ko-KR" sz="1600" dirty="0"/>
              <a:t>type</a:t>
            </a:r>
            <a:r>
              <a:rPr lang="ko-KR" altLang="en-US" sz="1600" dirty="0"/>
              <a:t>이 달라도 문제가 없음</a:t>
            </a:r>
            <a:endParaRPr lang="en-US" altLang="ko-KR" sz="16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collection </a:t>
            </a:r>
            <a:r>
              <a:rPr lang="ko-KR" altLang="en-US" sz="1600" dirty="0"/>
              <a:t>내의 데이터끼리 </a:t>
            </a:r>
            <a:r>
              <a:rPr lang="en-US" altLang="ko-KR" sz="1600" dirty="0"/>
              <a:t>field</a:t>
            </a:r>
            <a:r>
              <a:rPr lang="ko-KR" altLang="en-US" sz="1600" dirty="0"/>
              <a:t>명이 다를 수도 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collection </a:t>
            </a:r>
            <a:r>
              <a:rPr lang="ko-KR" altLang="en-US" sz="1600" dirty="0"/>
              <a:t>내의 </a:t>
            </a:r>
            <a:r>
              <a:rPr lang="en-US" altLang="ko-KR" sz="1600" dirty="0"/>
              <a:t>document </a:t>
            </a:r>
            <a:r>
              <a:rPr lang="ko-KR" altLang="en-US" sz="1600" dirty="0"/>
              <a:t>구조가 달라도 됨</a:t>
            </a:r>
          </a:p>
        </p:txBody>
      </p:sp>
      <p:pic>
        <p:nvPicPr>
          <p:cNvPr id="7170" name="Picture 2" descr="mongodb collectionì ëí ì´ë¯¸ì§ ê²ìê²°ê³¼">
            <a:extLst>
              <a:ext uri="{FF2B5EF4-FFF2-40B4-BE49-F238E27FC236}">
                <a16:creationId xmlns:a16="http://schemas.microsoft.com/office/drawing/2014/main" id="{643C0AB2-97B1-42FE-AACF-172E5662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167041"/>
            <a:ext cx="5124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60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: </a:t>
            </a:r>
            <a:r>
              <a:rPr lang="ko-KR" altLang="en-US" sz="2000" dirty="0"/>
              <a:t>블로그 페이지는 다음과 같은 특징을 만족해야 함</a:t>
            </a:r>
            <a:endParaRPr lang="en-US" altLang="ko-KR" sz="2000" dirty="0"/>
          </a:p>
          <a:p>
            <a:pPr lvl="1"/>
            <a:r>
              <a:rPr lang="ko-KR" altLang="en-US" sz="1600" dirty="0"/>
              <a:t>각각의 </a:t>
            </a:r>
            <a:r>
              <a:rPr lang="en-US" altLang="ko-KR" sz="1600" dirty="0"/>
              <a:t>post</a:t>
            </a:r>
            <a:r>
              <a:rPr lang="ko-KR" altLang="en-US" sz="1600" dirty="0"/>
              <a:t>는 제목을 가지고 있어야 하고</a:t>
            </a:r>
            <a:r>
              <a:rPr lang="en-US" altLang="ko-KR" sz="1600" dirty="0"/>
              <a:t>, post</a:t>
            </a:r>
            <a:r>
              <a:rPr lang="ko-KR" altLang="en-US" sz="1600" dirty="0"/>
              <a:t>에 대한 내용이 있어야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작성 시간을 기록해야 하고</a:t>
            </a:r>
            <a:r>
              <a:rPr lang="en-US" altLang="ko-KR" sz="1600" dirty="0"/>
              <a:t>, post</a:t>
            </a:r>
            <a:r>
              <a:rPr lang="ko-KR" altLang="en-US" sz="1600" dirty="0"/>
              <a:t>를 가리키는 주소인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횟수를 관리한다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모든 포스트는 한 개 이상의 </a:t>
            </a:r>
            <a:r>
              <a:rPr lang="en-US" altLang="ko-KR" sz="1600" dirty="0"/>
              <a:t>tag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 </a:t>
            </a:r>
          </a:p>
          <a:p>
            <a:pPr lvl="1"/>
            <a:r>
              <a:rPr lang="ko-KR" altLang="en-US" sz="1600" dirty="0"/>
              <a:t>모든 포스트는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관리하는데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각각의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는 작성한 </a:t>
            </a:r>
            <a:r>
              <a:rPr lang="en-US" altLang="ko-KR" sz="1600" dirty="0"/>
              <a:t>message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 시간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추천한 횟수를 가진다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각각의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에는 </a:t>
            </a:r>
            <a:r>
              <a:rPr lang="en-US" altLang="ko-KR" sz="1600" dirty="0"/>
              <a:t>0</a:t>
            </a:r>
            <a:r>
              <a:rPr lang="ko-KR" altLang="en-US" sz="1600" dirty="0"/>
              <a:t>개 이상의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작성할 수 있다</a:t>
            </a:r>
            <a:r>
              <a:rPr lang="en-US" altLang="ko-KR" sz="1600" dirty="0"/>
              <a:t>.</a:t>
            </a:r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7175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관계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</a:t>
            </a:r>
            <a:r>
              <a:rPr lang="en-US" altLang="ko-KR" sz="1600" dirty="0"/>
              <a:t>tag</a:t>
            </a:r>
            <a:r>
              <a:rPr lang="ko-KR" altLang="en-US" sz="1600" dirty="0"/>
              <a:t>를 관리한다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를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등록한다</a:t>
            </a:r>
            <a:r>
              <a:rPr lang="en-US" altLang="ko-KR" sz="1600" dirty="0"/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336C59-BD74-4CC5-99BF-E11B71C78CF6}"/>
              </a:ext>
            </a:extLst>
          </p:cNvPr>
          <p:cNvGrpSpPr/>
          <p:nvPr/>
        </p:nvGrpSpPr>
        <p:grpSpPr>
          <a:xfrm>
            <a:off x="1809180" y="3487942"/>
            <a:ext cx="5676900" cy="636993"/>
            <a:chOff x="1809180" y="3178142"/>
            <a:chExt cx="5676900" cy="63699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377DB19-7377-4F94-B8A1-D5F2C23373DE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판단 30">
              <a:extLst>
                <a:ext uri="{FF2B5EF4-FFF2-40B4-BE49-F238E27FC236}">
                  <a16:creationId xmlns:a16="http://schemas.microsoft.com/office/drawing/2014/main" id="{44BF2B42-E3C5-4FD9-86CF-166B02AC8D87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A25AFC0-FED2-4174-A625-74A85C360443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08FA74-C067-42F2-965B-D8D44CB50FF3}"/>
                </a:ext>
              </a:extLst>
            </p:cNvPr>
            <p:cNvCxnSpPr>
              <a:cxnSpLocks/>
              <a:stCxn id="31" idx="1"/>
              <a:endCxn id="30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A60E32A-4A28-4A63-B8B0-BC270A53A4ED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C46401-2B5C-4D83-8E3C-D69804AD34D4}"/>
              </a:ext>
            </a:extLst>
          </p:cNvPr>
          <p:cNvGrpSpPr/>
          <p:nvPr/>
        </p:nvGrpSpPr>
        <p:grpSpPr>
          <a:xfrm>
            <a:off x="1809180" y="4439478"/>
            <a:ext cx="5676900" cy="636993"/>
            <a:chOff x="1809180" y="3178142"/>
            <a:chExt cx="5676900" cy="63699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F08001D-0800-4FB0-8CE8-0F6725B6C60C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순서도: 판단 36">
              <a:extLst>
                <a:ext uri="{FF2B5EF4-FFF2-40B4-BE49-F238E27FC236}">
                  <a16:creationId xmlns:a16="http://schemas.microsoft.com/office/drawing/2014/main" id="{E73B65D8-3077-492B-8CDF-73EA98FE0F85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C0282FE-1AD6-4031-AB4C-6F7EDC308DA0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7B19B56-AECD-4939-B78C-84E1A28DD074}"/>
                </a:ext>
              </a:extLst>
            </p:cNvPr>
            <p:cNvCxnSpPr>
              <a:cxnSpLocks/>
              <a:stCxn id="37" idx="1"/>
              <a:endCxn id="36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C4F7CBF-6D80-479E-9C24-C94887ABE698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602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Mapping Cardinality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가질 필요는 없다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등록되어야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오직 하나의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8EF56-B7C4-42D6-9510-DAE79F9027E0}"/>
              </a:ext>
            </a:extLst>
          </p:cNvPr>
          <p:cNvSpPr txBox="1"/>
          <p:nvPr/>
        </p:nvSpPr>
        <p:spPr>
          <a:xfrm>
            <a:off x="2825882" y="4107239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(1, 1)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C324B-3B2C-4F58-B453-38EB33AAC2C1}"/>
              </a:ext>
            </a:extLst>
          </p:cNvPr>
          <p:cNvSpPr txBox="1"/>
          <p:nvPr/>
        </p:nvSpPr>
        <p:spPr>
          <a:xfrm>
            <a:off x="5448259" y="4119851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(0, n)</a:t>
            </a:r>
            <a:endParaRPr lang="ko-KR" altLang="en-US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6A91666-4A4D-46E1-ABA2-BE7120DC7506}"/>
              </a:ext>
            </a:extLst>
          </p:cNvPr>
          <p:cNvGrpSpPr/>
          <p:nvPr/>
        </p:nvGrpSpPr>
        <p:grpSpPr>
          <a:xfrm>
            <a:off x="1733550" y="4217327"/>
            <a:ext cx="5676900" cy="636993"/>
            <a:chOff x="1809180" y="3178142"/>
            <a:chExt cx="5676900" cy="63699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5807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속성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내용과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추천 횟수를 가지고 있어야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8C52AA-759A-4FDA-A77F-42C8D11DD16E}"/>
              </a:ext>
            </a:extLst>
          </p:cNvPr>
          <p:cNvGrpSpPr/>
          <p:nvPr/>
        </p:nvGrpSpPr>
        <p:grpSpPr>
          <a:xfrm>
            <a:off x="50450" y="3117169"/>
            <a:ext cx="9012800" cy="2824330"/>
            <a:chOff x="50450" y="3571214"/>
            <a:chExt cx="9012800" cy="2824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8EF56-B7C4-42D6-9510-DAE79F9027E0}"/>
                </a:ext>
              </a:extLst>
            </p:cNvPr>
            <p:cNvSpPr txBox="1"/>
            <p:nvPr/>
          </p:nvSpPr>
          <p:spPr>
            <a:xfrm>
              <a:off x="2825882" y="3571214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(1, 1)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C324B-3B2C-4F58-B453-38EB33AAC2C1}"/>
                </a:ext>
              </a:extLst>
            </p:cNvPr>
            <p:cNvSpPr txBox="1"/>
            <p:nvPr/>
          </p:nvSpPr>
          <p:spPr>
            <a:xfrm>
              <a:off x="5448259" y="3583826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(0, n)</a:t>
              </a:r>
              <a:endParaRPr lang="ko-KR" altLang="en-US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733550" y="374897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733800" y="368130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6299200" y="374897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844800" y="399979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5410200" y="399979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283F95A-2208-4304-A360-E18ECEC346AD}"/>
                </a:ext>
              </a:extLst>
            </p:cNvPr>
            <p:cNvSpPr/>
            <p:nvPr/>
          </p:nvSpPr>
          <p:spPr>
            <a:xfrm>
              <a:off x="50450" y="5019740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9F885B-BAA6-43D8-A80D-E715133BD40A}"/>
                </a:ext>
              </a:extLst>
            </p:cNvPr>
            <p:cNvSpPr/>
            <p:nvPr/>
          </p:nvSpPr>
          <p:spPr>
            <a:xfrm>
              <a:off x="1598645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F4BF62C-B7B2-4CF9-9C48-E0C6E1C726B3}"/>
                </a:ext>
              </a:extLst>
            </p:cNvPr>
            <p:cNvSpPr/>
            <p:nvPr/>
          </p:nvSpPr>
          <p:spPr>
            <a:xfrm>
              <a:off x="3162414" y="5019740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034F7B8-F2F6-4368-85C9-F8E29AC52D31}"/>
                </a:ext>
              </a:extLst>
            </p:cNvPr>
            <p:cNvCxnSpPr>
              <a:cxnSpLocks/>
              <a:stCxn id="5" idx="0"/>
              <a:endCxn id="43" idx="2"/>
            </p:cNvCxnSpPr>
            <p:nvPr/>
          </p:nvCxnSpPr>
          <p:spPr>
            <a:xfrm flipV="1">
              <a:off x="740980" y="4250624"/>
              <a:ext cx="1548195" cy="76911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096276-DA1B-4B42-A30D-9BD02E13088B}"/>
                </a:ext>
              </a:extLst>
            </p:cNvPr>
            <p:cNvCxnSpPr>
              <a:cxnSpLocks/>
              <a:stCxn id="14" idx="0"/>
              <a:endCxn id="43" idx="2"/>
            </p:cNvCxnSpPr>
            <p:nvPr/>
          </p:nvCxnSpPr>
          <p:spPr>
            <a:xfrm flipV="1">
              <a:off x="2289175" y="4250624"/>
              <a:ext cx="0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E67B8F-1CC4-4E3D-B896-82C1A8763622}"/>
                </a:ext>
              </a:extLst>
            </p:cNvPr>
            <p:cNvCxnSpPr>
              <a:cxnSpLocks/>
              <a:stCxn id="15" idx="0"/>
              <a:endCxn id="43" idx="2"/>
            </p:cNvCxnSpPr>
            <p:nvPr/>
          </p:nvCxnSpPr>
          <p:spPr>
            <a:xfrm flipH="1" flipV="1">
              <a:off x="2289175" y="4250624"/>
              <a:ext cx="1563769" cy="76911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09A6A6-2391-4D7F-A15A-1ED7212EFC8B}"/>
                </a:ext>
              </a:extLst>
            </p:cNvPr>
            <p:cNvSpPr/>
            <p:nvPr/>
          </p:nvSpPr>
          <p:spPr>
            <a:xfrm>
              <a:off x="4775451" y="5017233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737554-B285-48D3-8D58-C664C9926356}"/>
                </a:ext>
              </a:extLst>
            </p:cNvPr>
            <p:cNvSpPr/>
            <p:nvPr/>
          </p:nvSpPr>
          <p:spPr>
            <a:xfrm>
              <a:off x="7136162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54F24D5-AE41-41FE-9174-A03EF20ED774}"/>
                </a:ext>
              </a:extLst>
            </p:cNvPr>
            <p:cNvSpPr/>
            <p:nvPr/>
          </p:nvSpPr>
          <p:spPr>
            <a:xfrm>
              <a:off x="7682191" y="5012043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F9A9A8-1766-4F9A-9E00-F60FDD50352C}"/>
                </a:ext>
              </a:extLst>
            </p:cNvPr>
            <p:cNvSpPr/>
            <p:nvPr/>
          </p:nvSpPr>
          <p:spPr>
            <a:xfrm>
              <a:off x="5317568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url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52D3FAE-F198-4ACD-93B3-FF55B90C4FCC}"/>
                </a:ext>
              </a:extLst>
            </p:cNvPr>
            <p:cNvCxnSpPr>
              <a:cxnSpLocks/>
              <a:stCxn id="27" idx="0"/>
              <a:endCxn id="45" idx="2"/>
            </p:cNvCxnSpPr>
            <p:nvPr/>
          </p:nvCxnSpPr>
          <p:spPr>
            <a:xfrm flipH="1" flipV="1">
              <a:off x="6854825" y="4250624"/>
              <a:ext cx="1517896" cy="76141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C76D3F0-F91D-46C0-8E3A-816D0C5193AC}"/>
                </a:ext>
              </a:extLst>
            </p:cNvPr>
            <p:cNvCxnSpPr>
              <a:cxnSpLocks/>
              <a:stCxn id="26" idx="0"/>
              <a:endCxn id="45" idx="2"/>
            </p:cNvCxnSpPr>
            <p:nvPr/>
          </p:nvCxnSpPr>
          <p:spPr>
            <a:xfrm flipH="1" flipV="1">
              <a:off x="6854825" y="4250624"/>
              <a:ext cx="97186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FD1CCA-E607-40CD-8BC7-EA430D926047}"/>
                </a:ext>
              </a:extLst>
            </p:cNvPr>
            <p:cNvCxnSpPr>
              <a:cxnSpLocks/>
              <a:stCxn id="45" idx="2"/>
              <a:endCxn id="28" idx="0"/>
            </p:cNvCxnSpPr>
            <p:nvPr/>
          </p:nvCxnSpPr>
          <p:spPr>
            <a:xfrm flipH="1">
              <a:off x="6008098" y="4250624"/>
              <a:ext cx="84672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927C35B-7B59-4594-8BE5-235BCC41D94A}"/>
                </a:ext>
              </a:extLst>
            </p:cNvPr>
            <p:cNvCxnSpPr>
              <a:cxnSpLocks/>
              <a:stCxn id="45" idx="2"/>
              <a:endCxn id="25" idx="0"/>
            </p:cNvCxnSpPr>
            <p:nvPr/>
          </p:nvCxnSpPr>
          <p:spPr>
            <a:xfrm flipH="1">
              <a:off x="5465981" y="4250624"/>
              <a:ext cx="1388844" cy="7666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010C25E1-D4C3-45C0-B0B3-195833A85A72}"/>
              </a:ext>
            </a:extLst>
          </p:cNvPr>
          <p:cNvSpPr/>
          <p:nvPr/>
        </p:nvSpPr>
        <p:spPr>
          <a:xfrm>
            <a:off x="8520067" y="3620612"/>
            <a:ext cx="1381059" cy="611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제목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B8582D-156E-44C8-9D28-21A1F9CE3AC9}"/>
              </a:ext>
            </a:extLst>
          </p:cNvPr>
          <p:cNvCxnSpPr>
            <a:cxnSpLocks/>
            <a:stCxn id="30" idx="2"/>
            <a:endCxn id="45" idx="2"/>
          </p:cNvCxnSpPr>
          <p:nvPr/>
        </p:nvCxnSpPr>
        <p:spPr>
          <a:xfrm flipH="1" flipV="1">
            <a:off x="6854825" y="3796579"/>
            <a:ext cx="1665242" cy="12988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18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34E6F-FA31-46F7-9C09-C498EC328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394685"/>
              </p:ext>
            </p:extLst>
          </p:nvPr>
        </p:nvGraphicFramePr>
        <p:xfrm>
          <a:off x="697742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A62C3F-36EB-4DAF-BA6A-0AF05471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7535"/>
              </p:ext>
            </p:extLst>
          </p:nvPr>
        </p:nvGraphicFramePr>
        <p:xfrm>
          <a:off x="6610417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E5180-058A-463C-8980-97952D082838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471888" y="3512208"/>
            <a:ext cx="413852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BD939C-B3DB-46C9-BA1D-3C5A244AC969}"/>
              </a:ext>
            </a:extLst>
          </p:cNvPr>
          <p:cNvSpPr txBox="1"/>
          <p:nvPr/>
        </p:nvSpPr>
        <p:spPr>
          <a:xfrm>
            <a:off x="2547708" y="2982836"/>
            <a:ext cx="4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56A01-E282-4E37-B62E-A9B9E72D9FAE}"/>
              </a:ext>
            </a:extLst>
          </p:cNvPr>
          <p:cNvSpPr txBox="1"/>
          <p:nvPr/>
        </p:nvSpPr>
        <p:spPr>
          <a:xfrm>
            <a:off x="6131146" y="2984622"/>
            <a:ext cx="4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915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Mapping Cardinality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tag</a:t>
            </a:r>
            <a:r>
              <a:rPr lang="ko-KR" altLang="en-US" sz="1600" dirty="0"/>
              <a:t>를 관리할 필요는 없다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tag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등록되어야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8EF56-B7C4-42D6-9510-DAE79F9027E0}"/>
              </a:ext>
            </a:extLst>
          </p:cNvPr>
          <p:cNvSpPr txBox="1"/>
          <p:nvPr/>
        </p:nvSpPr>
        <p:spPr>
          <a:xfrm>
            <a:off x="2825882" y="4107239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(0, n)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C324B-3B2C-4F58-B453-38EB33AAC2C1}"/>
              </a:ext>
            </a:extLst>
          </p:cNvPr>
          <p:cNvSpPr txBox="1"/>
          <p:nvPr/>
        </p:nvSpPr>
        <p:spPr>
          <a:xfrm>
            <a:off x="5524237" y="4123993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(1, n)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400E40-48E5-4757-92ED-BC4BBED509E9}"/>
              </a:ext>
            </a:extLst>
          </p:cNvPr>
          <p:cNvGrpSpPr/>
          <p:nvPr/>
        </p:nvGrpSpPr>
        <p:grpSpPr>
          <a:xfrm>
            <a:off x="1733550" y="4237049"/>
            <a:ext cx="5676900" cy="636993"/>
            <a:chOff x="1809180" y="3178142"/>
            <a:chExt cx="5676900" cy="6369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8A2BF-665B-47CC-B288-9224DF22E8B3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순서도: 판단 20">
              <a:extLst>
                <a:ext uri="{FF2B5EF4-FFF2-40B4-BE49-F238E27FC236}">
                  <a16:creationId xmlns:a16="http://schemas.microsoft.com/office/drawing/2014/main" id="{5E64631A-6797-43E0-9899-3CA276227B2C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860527-1FF1-4136-9021-CADE88FE977E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CFD17C0-1E7A-45AA-A568-66D2CC6DF29E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274001F-4E0F-4AA9-B61F-454668D4ECDC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179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속성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</a:t>
            </a:r>
            <a:r>
              <a:rPr lang="en-US" altLang="ko-KR" sz="1600" dirty="0"/>
              <a:t>tag </a:t>
            </a:r>
            <a:r>
              <a:rPr lang="ko-KR" altLang="en-US" sz="1600" dirty="0"/>
              <a:t>명을 가지고 있어야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777569-7663-45DC-8F03-23A6AA096285}"/>
              </a:ext>
            </a:extLst>
          </p:cNvPr>
          <p:cNvGrpSpPr/>
          <p:nvPr/>
        </p:nvGrpSpPr>
        <p:grpSpPr>
          <a:xfrm>
            <a:off x="1125682" y="3117169"/>
            <a:ext cx="7464605" cy="2824330"/>
            <a:chOff x="1125682" y="3117169"/>
            <a:chExt cx="7464605" cy="2824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8EF56-B7C4-42D6-9510-DAE79F9027E0}"/>
                </a:ext>
              </a:extLst>
            </p:cNvPr>
            <p:cNvSpPr txBox="1"/>
            <p:nvPr/>
          </p:nvSpPr>
          <p:spPr>
            <a:xfrm>
              <a:off x="2352919" y="3117169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(1, n)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C324B-3B2C-4F58-B453-38EB33AAC2C1}"/>
                </a:ext>
              </a:extLst>
            </p:cNvPr>
            <p:cNvSpPr txBox="1"/>
            <p:nvPr/>
          </p:nvSpPr>
          <p:spPr>
            <a:xfrm>
              <a:off x="4975296" y="3129781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(0, n)</a:t>
              </a:r>
              <a:endParaRPr lang="ko-KR" altLang="en-US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260587" y="3294929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260837" y="3227257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5826237" y="3294929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371837" y="3545754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4937237" y="3545754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9F885B-BAA6-43D8-A80D-E715133BD40A}"/>
                </a:ext>
              </a:extLst>
            </p:cNvPr>
            <p:cNvSpPr/>
            <p:nvPr/>
          </p:nvSpPr>
          <p:spPr>
            <a:xfrm>
              <a:off x="1125682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명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096276-DA1B-4B42-A30D-9BD02E13088B}"/>
                </a:ext>
              </a:extLst>
            </p:cNvPr>
            <p:cNvCxnSpPr>
              <a:cxnSpLocks/>
              <a:stCxn id="14" idx="0"/>
              <a:endCxn id="43" idx="2"/>
            </p:cNvCxnSpPr>
            <p:nvPr/>
          </p:nvCxnSpPr>
          <p:spPr>
            <a:xfrm flipV="1">
              <a:off x="1816212" y="3796579"/>
              <a:ext cx="0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09A6A6-2391-4D7F-A15A-1ED7212EFC8B}"/>
                </a:ext>
              </a:extLst>
            </p:cNvPr>
            <p:cNvSpPr/>
            <p:nvPr/>
          </p:nvSpPr>
          <p:spPr>
            <a:xfrm>
              <a:off x="4302488" y="4563188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737554-B285-48D3-8D58-C664C9926356}"/>
                </a:ext>
              </a:extLst>
            </p:cNvPr>
            <p:cNvSpPr/>
            <p:nvPr/>
          </p:nvSpPr>
          <p:spPr>
            <a:xfrm>
              <a:off x="6663199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54F24D5-AE41-41FE-9174-A03EF20ED774}"/>
                </a:ext>
              </a:extLst>
            </p:cNvPr>
            <p:cNvSpPr/>
            <p:nvPr/>
          </p:nvSpPr>
          <p:spPr>
            <a:xfrm>
              <a:off x="7209228" y="4557998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F9A9A8-1766-4F9A-9E00-F60FDD50352C}"/>
                </a:ext>
              </a:extLst>
            </p:cNvPr>
            <p:cNvSpPr/>
            <p:nvPr/>
          </p:nvSpPr>
          <p:spPr>
            <a:xfrm>
              <a:off x="4844605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url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52D3FAE-F198-4ACD-93B3-FF55B90C4FCC}"/>
                </a:ext>
              </a:extLst>
            </p:cNvPr>
            <p:cNvCxnSpPr>
              <a:cxnSpLocks/>
              <a:stCxn id="27" idx="0"/>
              <a:endCxn id="45" idx="2"/>
            </p:cNvCxnSpPr>
            <p:nvPr/>
          </p:nvCxnSpPr>
          <p:spPr>
            <a:xfrm flipH="1" flipV="1">
              <a:off x="6381862" y="3796579"/>
              <a:ext cx="1517896" cy="76141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C76D3F0-F91D-46C0-8E3A-816D0C5193AC}"/>
                </a:ext>
              </a:extLst>
            </p:cNvPr>
            <p:cNvCxnSpPr>
              <a:cxnSpLocks/>
              <a:stCxn id="26" idx="0"/>
              <a:endCxn id="45" idx="2"/>
            </p:cNvCxnSpPr>
            <p:nvPr/>
          </p:nvCxnSpPr>
          <p:spPr>
            <a:xfrm flipH="1" flipV="1">
              <a:off x="6381862" y="3796579"/>
              <a:ext cx="97186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FD1CCA-E607-40CD-8BC7-EA430D926047}"/>
                </a:ext>
              </a:extLst>
            </p:cNvPr>
            <p:cNvCxnSpPr>
              <a:cxnSpLocks/>
              <a:stCxn id="45" idx="2"/>
              <a:endCxn id="28" idx="0"/>
            </p:cNvCxnSpPr>
            <p:nvPr/>
          </p:nvCxnSpPr>
          <p:spPr>
            <a:xfrm flipH="1">
              <a:off x="5535135" y="3796579"/>
              <a:ext cx="84672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927C35B-7B59-4594-8BE5-235BCC41D94A}"/>
                </a:ext>
              </a:extLst>
            </p:cNvPr>
            <p:cNvCxnSpPr>
              <a:cxnSpLocks/>
              <a:stCxn id="45" idx="2"/>
              <a:endCxn id="25" idx="0"/>
            </p:cNvCxnSpPr>
            <p:nvPr/>
          </p:nvCxnSpPr>
          <p:spPr>
            <a:xfrm flipH="1">
              <a:off x="4993018" y="3796579"/>
              <a:ext cx="1388844" cy="7666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28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고정된 스키마</a:t>
            </a:r>
            <a:r>
              <a:rPr lang="en-US" altLang="ko-KR" dirty="0"/>
              <a:t>(Fixed Schema)</a:t>
            </a:r>
          </a:p>
          <a:p>
            <a:pPr lvl="1"/>
            <a:r>
              <a:rPr lang="ko-KR" altLang="en-US" dirty="0"/>
              <a:t>데이터를 사용하기 전에 스키마</a:t>
            </a:r>
            <a:r>
              <a:rPr lang="en-US" altLang="ko-KR" dirty="0"/>
              <a:t>(Table, Index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정의해야 함</a:t>
            </a:r>
            <a:endParaRPr lang="en-US" altLang="ko-KR" dirty="0"/>
          </a:p>
          <a:p>
            <a:pPr lvl="1"/>
            <a:r>
              <a:rPr lang="ko-KR" altLang="en-US" dirty="0"/>
              <a:t>데이터 속성이 고정되지 않거나</a:t>
            </a:r>
            <a:r>
              <a:rPr lang="en-US" altLang="ko-KR" dirty="0"/>
              <a:t>, </a:t>
            </a:r>
            <a:r>
              <a:rPr lang="ko-KR" altLang="en-US" dirty="0"/>
              <a:t>데이터의 속성의 변화가 잦은 환경에서 단점으로 작용</a:t>
            </a:r>
          </a:p>
          <a:p>
            <a:pPr lvl="1"/>
            <a:r>
              <a:rPr lang="ko-KR" altLang="en-US" dirty="0"/>
              <a:t>스키마 수정의 어려움</a:t>
            </a:r>
            <a:r>
              <a:rPr lang="en-US" altLang="ko-KR" dirty="0"/>
              <a:t>: </a:t>
            </a:r>
            <a:r>
              <a:rPr lang="ko-KR" altLang="en-US" dirty="0"/>
              <a:t>컬럼의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삭제는 </a:t>
            </a:r>
            <a:r>
              <a:rPr lang="en-US" altLang="ko-KR" dirty="0"/>
              <a:t>row</a:t>
            </a:r>
            <a:r>
              <a:rPr lang="ko-KR" altLang="en-US" dirty="0"/>
              <a:t>에 </a:t>
            </a:r>
            <a:r>
              <a:rPr lang="en-US" altLang="ko-KR" dirty="0"/>
              <a:t>lock</a:t>
            </a:r>
            <a:r>
              <a:rPr lang="ko-KR" altLang="en-US" dirty="0"/>
              <a:t>을 걸고 </a:t>
            </a:r>
            <a:r>
              <a:rPr lang="en-US" altLang="ko-KR" dirty="0"/>
              <a:t>index</a:t>
            </a:r>
            <a:r>
              <a:rPr lang="ko-KR" altLang="en-US" dirty="0"/>
              <a:t>의 수정은 테이블에 </a:t>
            </a:r>
            <a:r>
              <a:rPr lang="en-US" altLang="ko-KR" dirty="0"/>
              <a:t>lock</a:t>
            </a:r>
            <a:r>
              <a:rPr lang="ko-KR" altLang="en-US" dirty="0"/>
              <a:t>을 걸기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JOIN</a:t>
            </a:r>
          </a:p>
          <a:p>
            <a:pPr lvl="1"/>
            <a:r>
              <a:rPr lang="ko-KR" altLang="en-US" dirty="0"/>
              <a:t>데이터가 많을 때 </a:t>
            </a:r>
            <a:r>
              <a:rPr lang="en-US" altLang="ko-KR" dirty="0"/>
              <a:t>JOIN</a:t>
            </a:r>
            <a:r>
              <a:rPr lang="ko-KR" altLang="en-US" dirty="0"/>
              <a:t>은 많은 양의 데이터에 복잡한 연산을 수행해야 하기 때문에 비용이 많이 들며 파티션을 넘어서는 동작하지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ACID </a:t>
            </a:r>
            <a:r>
              <a:rPr lang="ko-KR" altLang="en-US" dirty="0"/>
              <a:t>트랜잭션</a:t>
            </a:r>
          </a:p>
          <a:p>
            <a:pPr lvl="1"/>
            <a:r>
              <a:rPr lang="en-US" altLang="ko-KR" dirty="0"/>
              <a:t>Atomicity(</a:t>
            </a:r>
            <a:r>
              <a:rPr lang="ko-KR" altLang="en-US" dirty="0" err="1"/>
              <a:t>원자성</a:t>
            </a:r>
            <a:r>
              <a:rPr lang="en-US" altLang="ko-KR" dirty="0"/>
              <a:t>):</a:t>
            </a:r>
            <a:r>
              <a:rPr lang="ko-KR" altLang="en-US" dirty="0"/>
              <a:t> 트랜잭션과 관련된 작업들이 부분적으로 실행되다가 중단되지 않는 것을 보장</a:t>
            </a:r>
          </a:p>
          <a:p>
            <a:pPr lvl="1"/>
            <a:r>
              <a:rPr lang="en-US" altLang="ko-KR" dirty="0"/>
              <a:t>Consistency(</a:t>
            </a:r>
            <a:r>
              <a:rPr lang="ko-KR" altLang="en-US" dirty="0"/>
              <a:t>일관성</a:t>
            </a:r>
            <a:r>
              <a:rPr lang="en-US" altLang="ko-KR" dirty="0"/>
              <a:t>): </a:t>
            </a:r>
            <a:r>
              <a:rPr lang="ko-KR" altLang="en-US" dirty="0"/>
              <a:t>트랜잭션이 실행을 성공적으로 완료하면 언제나 일관성 있는 데이터베이스 상태로 유지</a:t>
            </a:r>
            <a:endParaRPr lang="en-US" altLang="ko-KR" dirty="0"/>
          </a:p>
          <a:p>
            <a:pPr lvl="1"/>
            <a:r>
              <a:rPr lang="en-US" altLang="ko-KR" dirty="0"/>
              <a:t>Isolation(</a:t>
            </a:r>
            <a:r>
              <a:rPr lang="ko-KR" altLang="en-US" dirty="0" err="1"/>
              <a:t>격리성</a:t>
            </a:r>
            <a:r>
              <a:rPr lang="en-US" altLang="ko-KR" dirty="0"/>
              <a:t>): </a:t>
            </a:r>
            <a:r>
              <a:rPr lang="ko-KR" altLang="en-US" dirty="0"/>
              <a:t>트랜잭션을 수행 시 다른 트랜잭션의 연산 작업이 끼어들지 못하도록 보장</a:t>
            </a:r>
            <a:endParaRPr lang="en-US" altLang="ko-KR" dirty="0"/>
          </a:p>
          <a:p>
            <a:pPr lvl="1"/>
            <a:r>
              <a:rPr lang="en-US" altLang="ko-KR" dirty="0"/>
              <a:t>Durability(</a:t>
            </a:r>
            <a:r>
              <a:rPr lang="ko-KR" altLang="en-US" dirty="0"/>
              <a:t>지속성</a:t>
            </a:r>
            <a:r>
              <a:rPr lang="en-US" altLang="ko-KR" dirty="0"/>
              <a:t>): </a:t>
            </a:r>
            <a:r>
              <a:rPr lang="ko-KR" altLang="en-US" dirty="0"/>
              <a:t>성공적으로 수행된 트랜잭션은 영원히 반영</a:t>
            </a:r>
          </a:p>
        </p:txBody>
      </p:sp>
    </p:spTree>
    <p:extLst>
      <p:ext uri="{BB962C8B-B14F-4D97-AF65-F5344CB8AC3E}">
        <p14:creationId xmlns:p14="http://schemas.microsoft.com/office/powerpoint/2010/main" val="44335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34E6F-FA31-46F7-9C09-C498EC328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653291"/>
              </p:ext>
            </p:extLst>
          </p:nvPr>
        </p:nvGraphicFramePr>
        <p:xfrm>
          <a:off x="672518" y="2954631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A62C3F-36EB-4DAF-BA6A-0AF05471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095905"/>
              </p:ext>
            </p:extLst>
          </p:nvPr>
        </p:nvGraphicFramePr>
        <p:xfrm>
          <a:off x="6585193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E5180-058A-463C-8980-97952D082838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 flipV="1">
            <a:off x="2446664" y="3510891"/>
            <a:ext cx="1156967" cy="434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260BF9D-B0D4-4EC4-8B81-3F73C0178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156260"/>
              </p:ext>
            </p:extLst>
          </p:nvPr>
        </p:nvGraphicFramePr>
        <p:xfrm>
          <a:off x="3603631" y="295897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BC420B-C542-4449-B409-2DC3B9B47194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5377777" y="3512208"/>
            <a:ext cx="1207416" cy="30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0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RDBMS</a:t>
            </a:r>
            <a:r>
              <a:rPr lang="ko-KR" altLang="en-US" sz="2000" dirty="0"/>
              <a:t>의 문제</a:t>
            </a:r>
            <a:endParaRPr lang="en-US" altLang="ko-KR" sz="2000" dirty="0"/>
          </a:p>
          <a:p>
            <a:pPr lvl="1"/>
            <a:r>
              <a:rPr lang="ko-KR" altLang="en-US" sz="1600" dirty="0"/>
              <a:t>하나의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이 관리하는 데이터를 여러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나눠서 관리</a:t>
            </a:r>
            <a:endParaRPr lang="en-US" altLang="ko-KR" sz="1600" dirty="0"/>
          </a:p>
          <a:p>
            <a:pPr lvl="1"/>
            <a:r>
              <a:rPr lang="ko-KR" altLang="en-US" sz="1600" dirty="0"/>
              <a:t>여러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나눠서 관리하기 때문에 필요한 </a:t>
            </a:r>
            <a:r>
              <a:rPr lang="en-US" altLang="ko-KR" sz="1600" dirty="0"/>
              <a:t>data</a:t>
            </a:r>
            <a:r>
              <a:rPr lang="ko-KR" altLang="en-US" sz="1600" dirty="0"/>
              <a:t>를 완성시키기 위해서는 여러 번의 </a:t>
            </a:r>
            <a:r>
              <a:rPr lang="en-US" altLang="ko-KR" sz="1600" dirty="0"/>
              <a:t>JOIN </a:t>
            </a:r>
            <a:r>
              <a:rPr lang="ko-KR" altLang="en-US" sz="1600" dirty="0"/>
              <a:t>연산을 필요로 함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Document </a:t>
            </a:r>
            <a:r>
              <a:rPr lang="ko-KR" altLang="en-US" sz="2000" dirty="0"/>
              <a:t>모델의 접근 방식</a:t>
            </a:r>
            <a:endParaRPr lang="en-US" altLang="ko-KR" sz="2000" dirty="0"/>
          </a:p>
          <a:p>
            <a:pPr lvl="1"/>
            <a:r>
              <a:rPr lang="ko-KR" altLang="en-US" sz="1600" dirty="0"/>
              <a:t>한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이 관리하는 데이터는 가능한 하나의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에서 관리</a:t>
            </a:r>
            <a:endParaRPr lang="en-US" altLang="ko-KR" sz="1600" dirty="0"/>
          </a:p>
          <a:p>
            <a:pPr lvl="1"/>
            <a:r>
              <a:rPr lang="ko-KR" altLang="en-US" sz="1600" dirty="0"/>
              <a:t>가능한 다른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를 </a:t>
            </a:r>
            <a:r>
              <a:rPr lang="en-US" altLang="ko-KR" sz="1600" dirty="0"/>
              <a:t>reference</a:t>
            </a:r>
            <a:r>
              <a:rPr lang="ko-KR" altLang="en-US" sz="1600" dirty="0"/>
              <a:t>하기보다는</a:t>
            </a:r>
            <a:r>
              <a:rPr lang="en-US" altLang="ko-KR" sz="1600" dirty="0"/>
              <a:t>, embedded</a:t>
            </a:r>
            <a:r>
              <a:rPr lang="ko-KR" altLang="en-US" sz="1600" dirty="0"/>
              <a:t>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로 관리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33EAAE-A6C1-4569-A9DE-C34CB55E8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11297"/>
              </p:ext>
            </p:extLst>
          </p:nvPr>
        </p:nvGraphicFramePr>
        <p:xfrm>
          <a:off x="672518" y="2954631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FB17A46-7610-4D00-B770-9B31265E6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5752"/>
              </p:ext>
            </p:extLst>
          </p:nvPr>
        </p:nvGraphicFramePr>
        <p:xfrm>
          <a:off x="6585193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00B0642-E7C5-40DC-BFA4-2240CEFFC9C7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flipH="1" flipV="1">
            <a:off x="2446664" y="3510891"/>
            <a:ext cx="1156967" cy="434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BFD6C3-B91B-43A1-8AD9-5D4F01B2D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3477"/>
              </p:ext>
            </p:extLst>
          </p:nvPr>
        </p:nvGraphicFramePr>
        <p:xfrm>
          <a:off x="3603631" y="295897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BF0E4E-B205-4C27-8A84-931BE1C93EE6}"/>
              </a:ext>
            </a:extLst>
          </p:cNvPr>
          <p:cNvCxnSpPr>
            <a:cxnSpLocks/>
            <a:stCxn id="11" idx="1"/>
            <a:endCxn id="15" idx="3"/>
          </p:cNvCxnSpPr>
          <p:nvPr/>
        </p:nvCxnSpPr>
        <p:spPr>
          <a:xfrm flipH="1">
            <a:off x="5377777" y="3512208"/>
            <a:ext cx="1207416" cy="30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폭발: 8pt 6">
            <a:extLst>
              <a:ext uri="{FF2B5EF4-FFF2-40B4-BE49-F238E27FC236}">
                <a16:creationId xmlns:a16="http://schemas.microsoft.com/office/drawing/2014/main" id="{2595A588-E938-4F9B-A457-BBAB987606E7}"/>
              </a:ext>
            </a:extLst>
          </p:cNvPr>
          <p:cNvSpPr/>
          <p:nvPr/>
        </p:nvSpPr>
        <p:spPr>
          <a:xfrm>
            <a:off x="2446664" y="3165716"/>
            <a:ext cx="1236161" cy="763051"/>
          </a:xfrm>
          <a:prstGeom prst="irregularSeal1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JOIN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05C95DF2-DE15-40DA-95A5-141B36805C07}"/>
              </a:ext>
            </a:extLst>
          </p:cNvPr>
          <p:cNvSpPr/>
          <p:nvPr/>
        </p:nvSpPr>
        <p:spPr>
          <a:xfrm>
            <a:off x="5363404" y="3129365"/>
            <a:ext cx="1236161" cy="763051"/>
          </a:xfrm>
          <a:prstGeom prst="irregularSeal1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JOIN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13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One-to-One Relationships</a:t>
            </a:r>
          </a:p>
          <a:p>
            <a:pPr lvl="1"/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40E7DD-7444-4A49-A382-2150894F9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39" y="2001012"/>
            <a:ext cx="4629923" cy="401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44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One-to-One Relationships</a:t>
            </a:r>
          </a:p>
          <a:p>
            <a:pPr lvl="1"/>
            <a:r>
              <a:rPr lang="ko-KR" altLang="en-US" sz="1600" dirty="0"/>
              <a:t>별도로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를 관리하지 않고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6E0B9-9013-4D98-8A16-BA14FBCD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90" y="1963143"/>
            <a:ext cx="5629820" cy="40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6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One-to-Many Relationships</a:t>
            </a:r>
          </a:p>
          <a:p>
            <a:pPr lvl="1"/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37069-88D3-406C-B74D-3290D24E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7" y="1713252"/>
            <a:ext cx="3019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One-to-Many Relationships</a:t>
            </a:r>
          </a:p>
          <a:p>
            <a:pPr lvl="1"/>
            <a:r>
              <a:rPr lang="ko-KR" altLang="en-US" sz="1600" dirty="0"/>
              <a:t>마찬가지로 별도의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로 나누는 것이 아니라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150CE-E1ED-4B91-81E8-9D7618AA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70" y="1747394"/>
            <a:ext cx="4955858" cy="47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5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Many-to-Many Relationships</a:t>
            </a:r>
          </a:p>
          <a:p>
            <a:pPr marL="2880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984787-DB8A-465D-BA5E-9ED8AB37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62" y="1766700"/>
            <a:ext cx="4124876" cy="48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49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Many-to-Many Relationships</a:t>
            </a:r>
          </a:p>
          <a:p>
            <a:pPr lvl="1"/>
            <a:r>
              <a:rPr lang="en-US" altLang="ko-KR" sz="1600" dirty="0"/>
              <a:t>Many-to-Many</a:t>
            </a:r>
            <a:r>
              <a:rPr lang="ko-KR" altLang="en-US" sz="1600" dirty="0"/>
              <a:t>에서는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처리시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데이터의 중복이 발생</a:t>
            </a:r>
            <a:endParaRPr lang="en-US" altLang="ko-KR" sz="1600" dirty="0"/>
          </a:p>
          <a:p>
            <a:pPr lvl="1"/>
            <a:r>
              <a:rPr lang="ko-KR" altLang="en-US" sz="1600" dirty="0"/>
              <a:t>중복을 방지하기 위해 </a:t>
            </a:r>
            <a:r>
              <a:rPr lang="en-US" altLang="ko-KR" sz="1600" dirty="0"/>
              <a:t>Document reference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B9F03-C9C2-4391-A5BE-D3514D23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10" y="2011916"/>
            <a:ext cx="3542355" cy="45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7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D74D1B-29BC-47B0-9184-8179C71099CA}"/>
              </a:ext>
            </a:extLst>
          </p:cNvPr>
          <p:cNvSpPr/>
          <p:nvPr/>
        </p:nvSpPr>
        <p:spPr>
          <a:xfrm>
            <a:off x="659001" y="1217098"/>
            <a:ext cx="5177396" cy="5114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69DFFE-0058-40CB-B7CB-AFCFB67B3B9E}"/>
              </a:ext>
            </a:extLst>
          </p:cNvPr>
          <p:cNvSpPr/>
          <p:nvPr/>
        </p:nvSpPr>
        <p:spPr>
          <a:xfrm>
            <a:off x="659001" y="1217098"/>
            <a:ext cx="5177396" cy="6306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Post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D6520F-DDA9-4304-8A78-6C7CF7427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09555"/>
              </p:ext>
            </p:extLst>
          </p:nvPr>
        </p:nvGraphicFramePr>
        <p:xfrm>
          <a:off x="830451" y="1995893"/>
          <a:ext cx="478207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2076">
                  <a:extLst>
                    <a:ext uri="{9D8B030D-6E8A-4147-A177-3AD203B41FA5}">
                      <a16:colId xmlns:a16="http://schemas.microsoft.com/office/drawing/2014/main" val="1411081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92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96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53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6552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18A1C8-BF9C-47F0-B901-58EEAEDE0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171938"/>
              </p:ext>
            </p:extLst>
          </p:nvPr>
        </p:nvGraphicFramePr>
        <p:xfrm>
          <a:off x="830451" y="40341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957A9EB-C137-4A5F-A36C-5B4415832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85168"/>
              </p:ext>
            </p:extLst>
          </p:nvPr>
        </p:nvGraphicFramePr>
        <p:xfrm>
          <a:off x="982851" y="41865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A19405-2AB3-4F71-A46F-BF9E569EE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061506"/>
              </p:ext>
            </p:extLst>
          </p:nvPr>
        </p:nvGraphicFramePr>
        <p:xfrm>
          <a:off x="1135251" y="43389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A91249C-053B-4DDE-8020-1399AB5D3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02423"/>
              </p:ext>
            </p:extLst>
          </p:nvPr>
        </p:nvGraphicFramePr>
        <p:xfrm>
          <a:off x="3333424" y="40341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08805DA-5D4F-4E6D-91D6-3EFFAE192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512949"/>
              </p:ext>
            </p:extLst>
          </p:nvPr>
        </p:nvGraphicFramePr>
        <p:xfrm>
          <a:off x="3485824" y="41865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067950-BC5C-4AD4-91DA-6EAA3B4E2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99588"/>
              </p:ext>
            </p:extLst>
          </p:nvPr>
        </p:nvGraphicFramePr>
        <p:xfrm>
          <a:off x="3638224" y="43389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F6BBC5-B675-4B6A-A73C-6F8185321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48629"/>
              </p:ext>
            </p:extLst>
          </p:nvPr>
        </p:nvGraphicFramePr>
        <p:xfrm>
          <a:off x="3790624" y="44913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AE0E7D-478B-40AB-A81F-D6D7E140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25639"/>
              </p:ext>
            </p:extLst>
          </p:nvPr>
        </p:nvGraphicFramePr>
        <p:xfrm>
          <a:off x="3943024" y="46437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BEFB4BF-8AD9-49B3-B1E7-082A8D8E4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01898"/>
              </p:ext>
            </p:extLst>
          </p:nvPr>
        </p:nvGraphicFramePr>
        <p:xfrm>
          <a:off x="6750797" y="444335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749137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2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7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2083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63FC0D-D63C-498C-A485-52B03753C4E0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5717170" y="4999617"/>
            <a:ext cx="1033627" cy="1243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996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</a:p>
          <a:p>
            <a:pPr marL="0" indent="0" algn="ctr">
              <a:buNone/>
            </a:pPr>
            <a:r>
              <a:rPr kumimoji="1" lang="en-US" altLang="ko-KR" sz="8000" dirty="0"/>
              <a:t>Basic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73000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번까지 진행된 상태에서 시스템에 오류가 생겨서 시스템이 정지된다면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계좌에서는 </a:t>
            </a:r>
            <a:r>
              <a:rPr lang="en-US" altLang="ko-KR" dirty="0"/>
              <a:t>50</a:t>
            </a:r>
            <a:r>
              <a:rPr lang="ko-KR" altLang="en-US" dirty="0"/>
              <a:t>만원이 인출되었지만</a:t>
            </a:r>
            <a:r>
              <a:rPr lang="en-US" altLang="ko-KR" dirty="0"/>
              <a:t>, B </a:t>
            </a:r>
            <a:r>
              <a:rPr lang="ko-KR" altLang="en-US" dirty="0"/>
              <a:t>계좌에는 아무런 돈이 입금되지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Atomicity(</a:t>
            </a:r>
            <a:r>
              <a:rPr lang="ko-KR" altLang="en-US" dirty="0" err="1"/>
              <a:t>원자성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Transaction</a:t>
            </a:r>
            <a:r>
              <a:rPr lang="ko-KR" altLang="en-US" dirty="0"/>
              <a:t>이 수행되다 말고 도중에 정지될 경우</a:t>
            </a:r>
            <a:r>
              <a:rPr lang="en-US" altLang="ko-KR" dirty="0"/>
              <a:t>, </a:t>
            </a:r>
            <a:r>
              <a:rPr lang="ko-KR" altLang="en-US" dirty="0"/>
              <a:t>이를 원상태로 복구</a:t>
            </a:r>
            <a:r>
              <a:rPr lang="en-US" altLang="ko-KR" dirty="0"/>
              <a:t>(roll back)</a:t>
            </a:r>
            <a:r>
              <a:rPr lang="ko-KR" altLang="en-US" dirty="0"/>
              <a:t>해야 함</a:t>
            </a:r>
            <a:endParaRPr lang="en-US" altLang="ko-KR" dirty="0"/>
          </a:p>
          <a:p>
            <a:pPr lvl="1"/>
            <a:r>
              <a:rPr lang="en-US" altLang="ko-KR" dirty="0"/>
              <a:t>All or Nothing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02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https://www.mongodb.com/download-center?jmp=homepage#community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2" y="1509673"/>
            <a:ext cx="8714195" cy="4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32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서버 실행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mongod</a:t>
            </a:r>
            <a:r>
              <a:rPr lang="en-US" altLang="ko-KR" dirty="0"/>
              <a:t> [</a:t>
            </a:r>
            <a:r>
              <a:rPr lang="ko-KR" altLang="en-US" dirty="0"/>
              <a:t>인자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bind_ip</a:t>
            </a:r>
            <a:r>
              <a:rPr lang="en-US" altLang="ko-KR" dirty="0"/>
              <a:t> “IP </a:t>
            </a:r>
            <a:r>
              <a:rPr lang="ko-KR" altLang="en-US" dirty="0"/>
              <a:t>주소</a:t>
            </a:r>
            <a:r>
              <a:rPr lang="en-US" altLang="ko-KR" dirty="0"/>
              <a:t>”(</a:t>
            </a:r>
            <a:r>
              <a:rPr lang="ko-KR" altLang="en-US" dirty="0"/>
              <a:t>기본 </a:t>
            </a:r>
            <a:r>
              <a:rPr lang="en-US" altLang="ko-KR" dirty="0"/>
              <a:t>localhost)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dbpath</a:t>
            </a:r>
            <a:r>
              <a:rPr lang="en-US" altLang="ko-KR" dirty="0"/>
              <a:t> “</a:t>
            </a:r>
            <a:r>
              <a:rPr lang="ko-KR" altLang="en-US" dirty="0"/>
              <a:t>데이터베이스 저장 위치</a:t>
            </a:r>
            <a:r>
              <a:rPr lang="en-US" altLang="ko-KR" dirty="0"/>
              <a:t>”(</a:t>
            </a:r>
            <a:r>
              <a:rPr lang="ko-KR" altLang="en-US" dirty="0"/>
              <a:t>기본 현재위치</a:t>
            </a:r>
            <a:r>
              <a:rPr lang="en-US" altLang="ko-KR" dirty="0"/>
              <a:t>\data\</a:t>
            </a:r>
            <a:r>
              <a:rPr lang="en-US" altLang="ko-KR" dirty="0" err="1"/>
              <a:t>db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--port </a:t>
            </a:r>
            <a:r>
              <a:rPr lang="ko-KR" altLang="en-US" dirty="0"/>
              <a:t>포트 번호 지정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27017)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auth</a:t>
            </a:r>
            <a:r>
              <a:rPr lang="en-US" altLang="ko-KR" dirty="0"/>
              <a:t> </a:t>
            </a:r>
            <a:r>
              <a:rPr lang="ko-KR" altLang="en-US" dirty="0"/>
              <a:t>서버에 접근 시 인증 필요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76080"/>
          <a:stretch/>
        </p:blipFill>
        <p:spPr>
          <a:xfrm>
            <a:off x="363682" y="3439291"/>
            <a:ext cx="8256747" cy="16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30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 Shell </a:t>
            </a:r>
            <a:r>
              <a:rPr lang="ko-KR" altLang="en-US" dirty="0"/>
              <a:t>접속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 [</a:t>
            </a:r>
            <a:r>
              <a:rPr lang="ko-KR" altLang="en-US" dirty="0"/>
              <a:t>인자</a:t>
            </a:r>
            <a:r>
              <a:rPr lang="en-US" altLang="ko-KR" dirty="0"/>
              <a:t>] [DB</a:t>
            </a:r>
            <a:r>
              <a:rPr lang="ko-KR" altLang="en-US" dirty="0"/>
              <a:t>명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--host “IP </a:t>
            </a:r>
            <a:r>
              <a:rPr lang="ko-KR" altLang="en-US" dirty="0"/>
              <a:t>주소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--port </a:t>
            </a:r>
            <a:r>
              <a:rPr lang="ko-KR" altLang="en-US" dirty="0"/>
              <a:t>포트 번호 지정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27017)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58" y="2376872"/>
            <a:ext cx="6369084" cy="42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73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show databases (show </a:t>
            </a:r>
            <a:r>
              <a:rPr lang="en-US" altLang="ko-KR" dirty="0" err="1"/>
              <a:t>dbs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11717"/>
          <a:stretch/>
        </p:blipFill>
        <p:spPr>
          <a:xfrm>
            <a:off x="2977647" y="2443825"/>
            <a:ext cx="3188706" cy="32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95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생성 및 선택 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use “DB</a:t>
            </a:r>
            <a:r>
              <a:rPr lang="ko-KR" altLang="en-US" dirty="0"/>
              <a:t>명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가 없을 경우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DB</a:t>
            </a:r>
            <a:r>
              <a:rPr lang="ko-KR" altLang="en-US" dirty="0"/>
              <a:t>를 생성하면서 해당 </a:t>
            </a:r>
            <a:r>
              <a:rPr lang="en-US" altLang="ko-KR" dirty="0"/>
              <a:t>DB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가 있을 경우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DB</a:t>
            </a:r>
            <a:r>
              <a:rPr lang="ko-KR" altLang="en-US" dirty="0"/>
              <a:t>를 선택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60" y="2852438"/>
            <a:ext cx="5163481" cy="19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9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db.dropDatabase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/>
              <a:t>선택중인</a:t>
            </a:r>
            <a:r>
              <a:rPr lang="ko-KR" altLang="en-US" dirty="0"/>
              <a:t> </a:t>
            </a:r>
            <a:r>
              <a:rPr lang="en-US" altLang="ko-KR" dirty="0"/>
              <a:t>Database</a:t>
            </a:r>
            <a:r>
              <a:rPr lang="ko-KR" altLang="en-US" dirty="0"/>
              <a:t>를 제거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676"/>
          <a:stretch/>
        </p:blipFill>
        <p:spPr>
          <a:xfrm>
            <a:off x="2627784" y="2917034"/>
            <a:ext cx="3837909" cy="19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14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show roles</a:t>
            </a:r>
          </a:p>
          <a:p>
            <a:pPr lvl="1"/>
            <a:r>
              <a:rPr lang="ko-KR" altLang="en-US" dirty="0"/>
              <a:t>사용 가능한 권한 출력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에 따라 설정 가능한 권한이 다름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98D19-4E2A-4A74-AE85-7ADEC56D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8" y="1920416"/>
            <a:ext cx="3584727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6C151F-3AD4-4824-A0C3-5D8E1081B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99"/>
          <a:stretch/>
        </p:blipFill>
        <p:spPr>
          <a:xfrm>
            <a:off x="5004048" y="1920416"/>
            <a:ext cx="305273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8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db.createUser</a:t>
            </a:r>
            <a:r>
              <a:rPr lang="en-US" altLang="ko-KR" dirty="0"/>
              <a:t>({</a:t>
            </a:r>
          </a:p>
          <a:p>
            <a:pPr marL="0" indent="0">
              <a:buNone/>
            </a:pPr>
            <a:r>
              <a:rPr lang="en-US" altLang="ko-KR" dirty="0"/>
              <a:t>		user: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사용자이름</a:t>
            </a:r>
            <a:r>
              <a:rPr lang="en-US" altLang="ko-KR" dirty="0"/>
              <a:t>”, 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pwd</a:t>
            </a:r>
            <a:r>
              <a:rPr lang="en-US" altLang="ko-KR" dirty="0"/>
              <a:t>: “</a:t>
            </a:r>
            <a:r>
              <a:rPr lang="ko-KR" altLang="en-US" dirty="0"/>
              <a:t>비밀번호</a:t>
            </a:r>
            <a:r>
              <a:rPr lang="en-US" altLang="ko-KR" dirty="0"/>
              <a:t>”, </a:t>
            </a:r>
          </a:p>
          <a:p>
            <a:pPr marL="0" indent="0">
              <a:buNone/>
            </a:pPr>
            <a:r>
              <a:rPr lang="en-US" altLang="ko-KR" dirty="0"/>
              <a:t>		roles: [{role: ‘</a:t>
            </a:r>
            <a:r>
              <a:rPr lang="ko-KR" altLang="en-US" dirty="0"/>
              <a:t>역할</a:t>
            </a:r>
            <a:r>
              <a:rPr lang="en-US" altLang="ko-KR" dirty="0"/>
              <a:t>’, </a:t>
            </a:r>
            <a:r>
              <a:rPr lang="en-US" altLang="ko-KR" dirty="0" err="1"/>
              <a:t>db</a:t>
            </a:r>
            <a:r>
              <a:rPr lang="en-US" altLang="ko-KR" dirty="0"/>
              <a:t>: ‘</a:t>
            </a:r>
            <a:r>
              <a:rPr lang="ko-KR" altLang="en-US" dirty="0"/>
              <a:t>관리 </a:t>
            </a:r>
            <a:r>
              <a:rPr lang="en-US" altLang="ko-KR" dirty="0"/>
              <a:t>DB’}, {role: ‘</a:t>
            </a:r>
            <a:r>
              <a:rPr lang="ko-KR" altLang="en-US" dirty="0"/>
              <a:t>역할</a:t>
            </a:r>
            <a:r>
              <a:rPr lang="en-US" altLang="ko-KR" dirty="0"/>
              <a:t>’, </a:t>
            </a:r>
            <a:r>
              <a:rPr lang="en-US" altLang="ko-KR" dirty="0" err="1"/>
              <a:t>db</a:t>
            </a:r>
            <a:r>
              <a:rPr lang="en-US" altLang="ko-KR" dirty="0"/>
              <a:t>: ‘</a:t>
            </a:r>
            <a:r>
              <a:rPr lang="ko-KR" altLang="en-US" dirty="0"/>
              <a:t>관리 </a:t>
            </a:r>
            <a:r>
              <a:rPr lang="en-US" altLang="ko-KR" dirty="0"/>
              <a:t>DB’}, …]</a:t>
            </a:r>
          </a:p>
          <a:p>
            <a:pPr marL="0" indent="0">
              <a:buNone/>
            </a:pPr>
            <a:r>
              <a:rPr lang="en-US" altLang="ko-KR" dirty="0"/>
              <a:t>});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7409F0-4A6A-40D9-80F6-0376743AD7AD}"/>
              </a:ext>
            </a:extLst>
          </p:cNvPr>
          <p:cNvGrpSpPr/>
          <p:nvPr/>
        </p:nvGrpSpPr>
        <p:grpSpPr>
          <a:xfrm>
            <a:off x="415636" y="3117815"/>
            <a:ext cx="8312727" cy="1585778"/>
            <a:chOff x="415636" y="2622515"/>
            <a:chExt cx="8312727" cy="15857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E4319B-EED0-4E40-8DAF-A514FFFB4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36" y="3225771"/>
              <a:ext cx="8312727" cy="982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C87A42-9D83-40EB-A4F9-1ACA2B6B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6" y="2622515"/>
              <a:ext cx="2395282" cy="603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598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</a:t>
            </a:r>
            <a:r>
              <a:rPr lang="ko-KR" altLang="en-US" dirty="0"/>
              <a:t> </a:t>
            </a:r>
            <a:r>
              <a:rPr lang="en-US" altLang="ko-KR" dirty="0"/>
              <a:t>–u ‘ID’ –p ‘</a:t>
            </a:r>
            <a:r>
              <a:rPr lang="ko-KR" altLang="en-US" dirty="0"/>
              <a:t>비밀번호</a:t>
            </a:r>
            <a:r>
              <a:rPr lang="en-US" altLang="ko-KR" dirty="0"/>
              <a:t>’ –</a:t>
            </a:r>
            <a:r>
              <a:rPr lang="en-US" altLang="ko-KR" dirty="0" err="1"/>
              <a:t>authenticationDatabase</a:t>
            </a:r>
            <a:r>
              <a:rPr lang="en-US" altLang="ko-KR" dirty="0"/>
              <a:t> “</a:t>
            </a:r>
            <a:r>
              <a:rPr lang="ko-KR" altLang="en-US" dirty="0"/>
              <a:t>접속 </a:t>
            </a:r>
            <a:r>
              <a:rPr lang="en-US" altLang="ko-KR" dirty="0"/>
              <a:t>DB</a:t>
            </a:r>
            <a:r>
              <a:rPr lang="ko-KR" altLang="en-US" dirty="0"/>
              <a:t>명</a:t>
            </a:r>
            <a:r>
              <a:rPr lang="en-US" altLang="ko-KR" dirty="0"/>
              <a:t>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6F02BA-818C-4D5B-9155-9FB0BEAF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1575321"/>
            <a:ext cx="7557025" cy="51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8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Collection </a:t>
            </a:r>
            <a:r>
              <a:rPr lang="ko-KR" altLang="en-US" dirty="0"/>
              <a:t>생성 및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db.createCollection</a:t>
            </a:r>
            <a:r>
              <a:rPr lang="en-US" altLang="ko-KR" dirty="0"/>
              <a:t>(‘collection</a:t>
            </a:r>
            <a:r>
              <a:rPr lang="ko-KR" altLang="en-US" dirty="0"/>
              <a:t>명</a:t>
            </a:r>
            <a:r>
              <a:rPr lang="en-US" altLang="ko-KR" dirty="0"/>
              <a:t>’, [</a:t>
            </a:r>
            <a:r>
              <a:rPr lang="ko-KR" altLang="en-US" dirty="0"/>
              <a:t>인자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capped : </a:t>
            </a:r>
            <a:r>
              <a:rPr lang="ko-KR" altLang="en-US" dirty="0"/>
              <a:t>크기가 고정된 </a:t>
            </a:r>
            <a:r>
              <a:rPr lang="en-US" altLang="ko-KR" dirty="0"/>
              <a:t>collection</a:t>
            </a:r>
            <a:r>
              <a:rPr lang="ko-KR" altLang="en-US" dirty="0"/>
              <a:t>으로 생성</a:t>
            </a:r>
            <a:r>
              <a:rPr lang="en-US" altLang="ko-KR" dirty="0"/>
              <a:t>, </a:t>
            </a:r>
            <a:r>
              <a:rPr lang="ko-KR" altLang="en-US" dirty="0"/>
              <a:t>용량이 초과될 경우 가장 오래된 데이터를 덮어씀</a:t>
            </a:r>
            <a:endParaRPr lang="en-US" altLang="ko-KR" dirty="0"/>
          </a:p>
          <a:p>
            <a:pPr lvl="1"/>
            <a:r>
              <a:rPr lang="en-US" altLang="ko-KR" dirty="0"/>
              <a:t>size : collection</a:t>
            </a:r>
            <a:r>
              <a:rPr lang="ko-KR" altLang="en-US" dirty="0"/>
              <a:t>의 크기를 </a:t>
            </a:r>
            <a:r>
              <a:rPr lang="en-US" altLang="ko-KR" dirty="0"/>
              <a:t>bytes </a:t>
            </a:r>
            <a:r>
              <a:rPr lang="ko-KR" altLang="en-US" dirty="0"/>
              <a:t>단위로 지정</a:t>
            </a:r>
            <a:endParaRPr lang="en-US" altLang="ko-KR" dirty="0"/>
          </a:p>
          <a:p>
            <a:pPr lvl="1"/>
            <a:r>
              <a:rPr lang="en-US" altLang="ko-KR" dirty="0"/>
              <a:t>max : collection</a:t>
            </a:r>
            <a:r>
              <a:rPr lang="ko-KR" altLang="en-US" dirty="0"/>
              <a:t>에 저장할 최대 </a:t>
            </a:r>
            <a:r>
              <a:rPr lang="en-US" altLang="ko-KR" dirty="0"/>
              <a:t>document</a:t>
            </a:r>
            <a:r>
              <a:rPr lang="ko-KR" altLang="en-US" dirty="0"/>
              <a:t>의 개수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db. ‘collection</a:t>
            </a:r>
            <a:r>
              <a:rPr lang="ko-KR" altLang="en-US" dirty="0"/>
              <a:t>명</a:t>
            </a:r>
            <a:r>
              <a:rPr lang="en-US" altLang="ko-KR" dirty="0"/>
              <a:t>’.drop()</a:t>
            </a:r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13" y="3093720"/>
            <a:ext cx="6485573" cy="670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9429"/>
          <a:stretch/>
        </p:blipFill>
        <p:spPr>
          <a:xfrm>
            <a:off x="3230880" y="5244553"/>
            <a:ext cx="2682240" cy="6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2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번까지 진행된 상태에서 시스템에 오류가 생겨서 시스템이 정지된다면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계좌에서는 </a:t>
            </a:r>
            <a:r>
              <a:rPr lang="en-US" altLang="ko-KR" dirty="0"/>
              <a:t>50</a:t>
            </a:r>
            <a:r>
              <a:rPr lang="ko-KR" altLang="en-US" dirty="0"/>
              <a:t>만원이 인출되었지만</a:t>
            </a:r>
            <a:r>
              <a:rPr lang="en-US" altLang="ko-KR" dirty="0"/>
              <a:t>, B </a:t>
            </a:r>
            <a:r>
              <a:rPr lang="ko-KR" altLang="en-US" dirty="0"/>
              <a:t>계좌에는 아무런 돈이 입금되지 않음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Consistency(</a:t>
            </a:r>
            <a:r>
              <a:rPr lang="ko-KR" altLang="en-US" dirty="0"/>
              <a:t>일관성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계좌와 </a:t>
            </a:r>
            <a:r>
              <a:rPr lang="en-US" altLang="ko-KR" dirty="0"/>
              <a:t>B</a:t>
            </a:r>
            <a:r>
              <a:rPr lang="ko-KR" altLang="en-US" dirty="0"/>
              <a:t>계좌의 금액의 총합은 일정해야 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Consistency</a:t>
            </a:r>
            <a:r>
              <a:rPr lang="ko-KR" altLang="en-US" dirty="0"/>
              <a:t>를 만족하지 못할 경우</a:t>
            </a:r>
            <a:r>
              <a:rPr lang="en-US" altLang="ko-KR" dirty="0"/>
              <a:t>, transaction</a:t>
            </a:r>
            <a:r>
              <a:rPr lang="ko-KR" altLang="en-US" dirty="0"/>
              <a:t>을 </a:t>
            </a:r>
            <a:r>
              <a:rPr lang="en-US" altLang="ko-KR" dirty="0"/>
              <a:t>roll back </a:t>
            </a:r>
            <a:r>
              <a:rPr lang="ko-KR" altLang="en-US" dirty="0"/>
              <a:t>해야함</a:t>
            </a:r>
          </a:p>
        </p:txBody>
      </p:sp>
    </p:spTree>
    <p:extLst>
      <p:ext uri="{BB962C8B-B14F-4D97-AF65-F5344CB8AC3E}">
        <p14:creationId xmlns:p14="http://schemas.microsoft.com/office/powerpoint/2010/main" val="3156680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</a:p>
          <a:p>
            <a:pPr marL="0" indent="0" algn="ctr">
              <a:buNone/>
            </a:pPr>
            <a:r>
              <a:rPr kumimoji="1" lang="en-US" altLang="ko-KR" sz="8000" dirty="0"/>
              <a:t>CRUD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974347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Create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740287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’.save({dictionary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’.insert({dictionary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pPr lvl="1"/>
            <a:r>
              <a:rPr lang="ko-KR" altLang="en-US" dirty="0"/>
              <a:t>만약 해당 </a:t>
            </a:r>
            <a:r>
              <a:rPr lang="en-US" altLang="ko-KR" dirty="0"/>
              <a:t>collection</a:t>
            </a:r>
            <a:r>
              <a:rPr lang="ko-KR" altLang="en-US" dirty="0"/>
              <a:t>이 없을 경우 자동적으로 </a:t>
            </a:r>
            <a:r>
              <a:rPr lang="en-US" altLang="ko-KR" dirty="0"/>
              <a:t>collection</a:t>
            </a:r>
            <a:r>
              <a:rPr lang="ko-KR" altLang="en-US" dirty="0"/>
              <a:t>을 생성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621657"/>
            <a:ext cx="8782050" cy="1095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3917146"/>
            <a:ext cx="8934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3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리스트 형태로 한 번에 여러 </a:t>
            </a:r>
            <a:r>
              <a:rPr lang="en-US" altLang="ko-KR" dirty="0"/>
              <a:t>document</a:t>
            </a:r>
            <a:r>
              <a:rPr lang="ko-KR" altLang="en-US" dirty="0"/>
              <a:t>를 생성 가능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093019"/>
            <a:ext cx="85725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1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save VS insert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이미 존재하는 </a:t>
            </a:r>
            <a:r>
              <a:rPr lang="en-US" altLang="ko-KR" dirty="0"/>
              <a:t>key</a:t>
            </a:r>
            <a:r>
              <a:rPr lang="ko-KR" altLang="en-US" dirty="0"/>
              <a:t>값에 새롭게 </a:t>
            </a:r>
            <a:r>
              <a:rPr lang="en-US" altLang="ko-KR" dirty="0"/>
              <a:t>document</a:t>
            </a:r>
            <a:r>
              <a:rPr lang="ko-KR" altLang="en-US" dirty="0"/>
              <a:t>를 작성하려고 할 때</a:t>
            </a:r>
            <a:endParaRPr lang="en-US" altLang="ko-KR" dirty="0"/>
          </a:p>
          <a:p>
            <a:pPr lvl="1"/>
            <a:r>
              <a:rPr lang="en-US" altLang="ko-KR" dirty="0"/>
              <a:t>insert : </a:t>
            </a:r>
            <a:r>
              <a:rPr lang="ko-KR" altLang="en-US" dirty="0"/>
              <a:t>이미 존재하는 키 값이기 때문에 새로운 </a:t>
            </a:r>
            <a:r>
              <a:rPr lang="en-US" altLang="ko-KR" dirty="0"/>
              <a:t>document</a:t>
            </a:r>
            <a:r>
              <a:rPr lang="ko-KR" altLang="en-US" dirty="0"/>
              <a:t>를 삽입하지 않음</a:t>
            </a:r>
            <a:endParaRPr lang="en-US" altLang="ko-KR" dirty="0"/>
          </a:p>
          <a:p>
            <a:pPr lvl="1"/>
            <a:r>
              <a:rPr lang="en-US" altLang="ko-KR" dirty="0"/>
              <a:t>save : </a:t>
            </a:r>
            <a:r>
              <a:rPr lang="ko-KR" altLang="en-US" dirty="0"/>
              <a:t>기존에 존재하는 키 값의 </a:t>
            </a:r>
            <a:r>
              <a:rPr lang="en-US" altLang="ko-KR" dirty="0"/>
              <a:t>document</a:t>
            </a:r>
            <a:r>
              <a:rPr lang="ko-KR" altLang="en-US" dirty="0"/>
              <a:t>를 덮어쓰기 함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4" y="2666532"/>
            <a:ext cx="8384852" cy="25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53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insertOne</a:t>
            </a:r>
            <a:r>
              <a:rPr lang="en-US" altLang="ko-KR" dirty="0"/>
              <a:t>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insertMany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Insert</a:t>
            </a:r>
            <a:r>
              <a:rPr lang="ko-KR" altLang="en-US" dirty="0"/>
              <a:t>는 특정 </a:t>
            </a:r>
            <a:r>
              <a:rPr lang="en-US" altLang="ko-KR" dirty="0"/>
              <a:t>ODM</a:t>
            </a:r>
            <a:r>
              <a:rPr lang="ko-KR" altLang="en-US" dirty="0"/>
              <a:t>에서는 </a:t>
            </a:r>
            <a:r>
              <a:rPr lang="en-US" altLang="ko-KR" b="1" u="sng" dirty="0"/>
              <a:t>deprecate</a:t>
            </a:r>
            <a:r>
              <a:rPr lang="ko-KR" altLang="en-US" b="1" u="sng" dirty="0"/>
              <a:t>된</a:t>
            </a:r>
            <a:r>
              <a:rPr lang="ko-KR" altLang="en-US" dirty="0"/>
              <a:t> 명령어이기 때문에 </a:t>
            </a:r>
            <a:r>
              <a:rPr lang="en-US" altLang="ko-KR" dirty="0" err="1"/>
              <a:t>insertOne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insertMany</a:t>
            </a:r>
            <a:r>
              <a:rPr lang="en-US" altLang="ko-KR" dirty="0"/>
              <a:t> </a:t>
            </a:r>
            <a:r>
              <a:rPr lang="ko-KR" altLang="en-US" dirty="0"/>
              <a:t>사용을 권장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6" y="2599459"/>
            <a:ext cx="8494568" cy="344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54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Data Types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16286057"/>
              </p:ext>
            </p:extLst>
          </p:nvPr>
        </p:nvGraphicFramePr>
        <p:xfrm>
          <a:off x="377668" y="1575375"/>
          <a:ext cx="8423574" cy="4660752"/>
        </p:xfrm>
        <a:graphic>
          <a:graphicData uri="http://schemas.openxmlformats.org/drawingml/2006/table">
            <a:tbl>
              <a:tblPr/>
              <a:tblGrid>
                <a:gridCol w="1052929">
                  <a:extLst>
                    <a:ext uri="{9D8B030D-6E8A-4147-A177-3AD203B41FA5}">
                      <a16:colId xmlns:a16="http://schemas.microsoft.com/office/drawing/2014/main" val="457879363"/>
                    </a:ext>
                  </a:extLst>
                </a:gridCol>
                <a:gridCol w="699539">
                  <a:extLst>
                    <a:ext uri="{9D8B030D-6E8A-4147-A177-3AD203B41FA5}">
                      <a16:colId xmlns:a16="http://schemas.microsoft.com/office/drawing/2014/main" val="1322349403"/>
                    </a:ext>
                  </a:extLst>
                </a:gridCol>
                <a:gridCol w="1406319">
                  <a:extLst>
                    <a:ext uri="{9D8B030D-6E8A-4147-A177-3AD203B41FA5}">
                      <a16:colId xmlns:a16="http://schemas.microsoft.com/office/drawing/2014/main" val="286902054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2251550018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3018383202"/>
                    </a:ext>
                  </a:extLst>
                </a:gridCol>
                <a:gridCol w="698400">
                  <a:extLst>
                    <a:ext uri="{9D8B030D-6E8A-4147-A177-3AD203B41FA5}">
                      <a16:colId xmlns:a16="http://schemas.microsoft.com/office/drawing/2014/main" val="2504678429"/>
                    </a:ext>
                  </a:extLst>
                </a:gridCol>
                <a:gridCol w="1407600">
                  <a:extLst>
                    <a:ext uri="{9D8B030D-6E8A-4147-A177-3AD203B41FA5}">
                      <a16:colId xmlns:a16="http://schemas.microsoft.com/office/drawing/2014/main" val="3288993389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3187193830"/>
                    </a:ext>
                  </a:extLst>
                </a:gridCol>
              </a:tblGrid>
              <a:tr h="38839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Type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Number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Alias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Notes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Type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Number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Alias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Notes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6103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Double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“double”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DBPointer</a:t>
                      </a:r>
                      <a:endParaRPr lang="en-US" sz="900" dirty="0">
                        <a:effectLst/>
                      </a:endParaRP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12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dbPointer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233717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String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“string”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JavaScript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13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javascript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6753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Object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3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“object”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Symbol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14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“symbol”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96705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Array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“array”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JavaScript (with scope)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15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javascriptWithScope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394249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Binary data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5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binData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32-bit integer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16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int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5034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Undefined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6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“undefined”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Timestamp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“timestamp”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084450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ObjectId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objectId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64-bit integer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“long”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95501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Boolean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“bool”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Decimal128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19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“decimal”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New in version 3.4.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6126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Date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9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“date”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Min key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-1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minKey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71965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Null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10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“null”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Max key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127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maxKey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86684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Regular Expression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“regex”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849759"/>
                  </a:ext>
                </a:extLst>
              </a:tr>
            </a:tbl>
          </a:graphicData>
        </a:graphic>
      </p:graphicFrame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 txBox="1">
            <a:spLocks/>
          </p:cNvSpPr>
          <p:nvPr/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914400" rtl="0" eaLnBrk="1" latinLnBrk="1" hangingPunct="1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2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BSON</a:t>
            </a:r>
            <a:r>
              <a:rPr lang="ko-KR" altLang="en-US" dirty="0"/>
              <a:t>의 </a:t>
            </a:r>
            <a:r>
              <a:rPr lang="en-US" altLang="ko-KR" dirty="0"/>
              <a:t>Data Types</a:t>
            </a:r>
            <a:r>
              <a:rPr lang="ko-KR" altLang="en-US" dirty="0"/>
              <a:t>과 동일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535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Date();</a:t>
            </a:r>
            <a:endParaRPr lang="ko-KR" altLang="en-US" dirty="0"/>
          </a:p>
          <a:p>
            <a:pPr lvl="1"/>
            <a:r>
              <a:rPr lang="ko-KR" altLang="en-US" dirty="0"/>
              <a:t>현재 시간을 </a:t>
            </a:r>
            <a:r>
              <a:rPr lang="en-US" altLang="ko-KR" dirty="0"/>
              <a:t>string</a:t>
            </a:r>
            <a:r>
              <a:rPr lang="ko-KR" altLang="en-US" dirty="0"/>
              <a:t>값으로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r>
              <a:rPr lang="en-US" altLang="ko-KR" dirty="0" err="1"/>
              <a:t>ISODate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현재 시간을 </a:t>
            </a:r>
            <a:r>
              <a:rPr lang="en-US" altLang="ko-KR" dirty="0"/>
              <a:t>object type</a:t>
            </a:r>
            <a:r>
              <a:rPr lang="ko-KR" altLang="en-US" dirty="0"/>
              <a:t>으로 반환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585911"/>
            <a:ext cx="4638675" cy="1628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2" y="4659889"/>
            <a:ext cx="47720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8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ObjectId</a:t>
            </a:r>
            <a:r>
              <a:rPr lang="en-US" altLang="ko-KR" dirty="0"/>
              <a:t>();</a:t>
            </a:r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값으로 사용되는 </a:t>
            </a:r>
            <a:r>
              <a:rPr lang="en-US" altLang="ko-KR" dirty="0"/>
              <a:t>data type</a:t>
            </a:r>
          </a:p>
          <a:p>
            <a:pPr lvl="1"/>
            <a:r>
              <a:rPr lang="en-US" altLang="ko-KR" dirty="0"/>
              <a:t>12 </a:t>
            </a:r>
            <a:r>
              <a:rPr lang="ko-KR" altLang="en-US" dirty="0"/>
              <a:t>바이트의 </a:t>
            </a:r>
            <a:r>
              <a:rPr lang="en-US" altLang="ko-KR" dirty="0"/>
              <a:t>hexadecimal</a:t>
            </a:r>
            <a:r>
              <a:rPr lang="ko-KR" altLang="en-US" dirty="0"/>
              <a:t>로 </a:t>
            </a:r>
            <a:r>
              <a:rPr lang="en-US" altLang="ko-KR" dirty="0"/>
              <a:t>id</a:t>
            </a:r>
            <a:r>
              <a:rPr lang="ko-KR" altLang="en-US" dirty="0"/>
              <a:t>값을 생성 가능</a:t>
            </a:r>
            <a:endParaRPr lang="en-US" altLang="ko-KR" dirty="0"/>
          </a:p>
          <a:p>
            <a:pPr lvl="1"/>
            <a:r>
              <a:rPr lang="ko-KR" altLang="en-US" dirty="0"/>
              <a:t>지정하지 않을 경우 </a:t>
            </a:r>
            <a:r>
              <a:rPr lang="en-US" altLang="ko-KR" dirty="0"/>
              <a:t>index</a:t>
            </a:r>
            <a:r>
              <a:rPr lang="ko-KR" altLang="en-US" dirty="0"/>
              <a:t>값을 순차적으로 생성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459181"/>
            <a:ext cx="5791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17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에서 별도로 지정하지 않을 경우</a:t>
            </a:r>
            <a:r>
              <a:rPr lang="en-US" altLang="ko-KR" dirty="0"/>
              <a:t>, </a:t>
            </a:r>
            <a:r>
              <a:rPr lang="ko-KR" altLang="en-US" dirty="0"/>
              <a:t>모든 숫자는 </a:t>
            </a:r>
            <a:r>
              <a:rPr lang="en-US" altLang="ko-KR" dirty="0"/>
              <a:t>Double type</a:t>
            </a:r>
            <a:r>
              <a:rPr lang="ko-KR" altLang="en-US" dirty="0"/>
              <a:t>으로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NumberInt</a:t>
            </a:r>
            <a:endParaRPr lang="en-US" altLang="ko-KR" dirty="0"/>
          </a:p>
          <a:p>
            <a:pPr lvl="1"/>
            <a:r>
              <a:rPr lang="en-US" altLang="ko-KR" dirty="0"/>
              <a:t>32</a:t>
            </a:r>
            <a:r>
              <a:rPr lang="ko-KR" altLang="en-US" dirty="0" err="1"/>
              <a:t>비트형</a:t>
            </a:r>
            <a:r>
              <a:rPr lang="ko-KR" altLang="en-US" dirty="0"/>
              <a:t> 정수 </a:t>
            </a:r>
            <a:r>
              <a:rPr lang="en-US" altLang="ko-KR" dirty="0"/>
              <a:t>data type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r>
              <a:rPr lang="en-US" altLang="ko-KR" dirty="0" err="1"/>
              <a:t>NumberLong</a:t>
            </a:r>
            <a:endParaRPr lang="en-US" altLang="ko-KR" dirty="0"/>
          </a:p>
          <a:p>
            <a:pPr lvl="1"/>
            <a:r>
              <a:rPr lang="en-US" altLang="ko-KR" dirty="0"/>
              <a:t>64</a:t>
            </a:r>
            <a:r>
              <a:rPr lang="ko-KR" altLang="en-US" dirty="0" err="1"/>
              <a:t>비트형</a:t>
            </a:r>
            <a:r>
              <a:rPr lang="ko-KR" altLang="en-US" dirty="0"/>
              <a:t> 정수 </a:t>
            </a:r>
            <a:r>
              <a:rPr lang="en-US" altLang="ko-KR" dirty="0"/>
              <a:t>data type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58" y="1961598"/>
            <a:ext cx="4235083" cy="1755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348" y="4569668"/>
            <a:ext cx="66294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송금하는 도중에 </a:t>
            </a:r>
            <a:r>
              <a:rPr lang="en-US" altLang="ko-KR" sz="2000" dirty="0"/>
              <a:t>C</a:t>
            </a:r>
            <a:r>
              <a:rPr lang="ko-KR" altLang="en-US" sz="2000" dirty="0"/>
              <a:t>에게도 </a:t>
            </a:r>
            <a:r>
              <a:rPr lang="en-US" altLang="ko-KR" sz="2000" dirty="0"/>
              <a:t>40</a:t>
            </a:r>
            <a:r>
              <a:rPr lang="ko-KR" altLang="en-US" sz="2000" dirty="0"/>
              <a:t>만원을 송금</a:t>
            </a:r>
            <a:endParaRPr lang="en-US" altLang="ko-KR" sz="2000" dirty="0"/>
          </a:p>
          <a:p>
            <a:pPr lvl="1"/>
            <a:r>
              <a:rPr lang="en-US" altLang="ko-KR" sz="1600" dirty="0"/>
              <a:t>1.	A = 700,000</a:t>
            </a:r>
          </a:p>
          <a:p>
            <a:pPr lvl="1"/>
            <a:r>
              <a:rPr lang="en-US" altLang="ko-KR" sz="1600" dirty="0"/>
              <a:t>2.	read(A)</a:t>
            </a:r>
          </a:p>
          <a:p>
            <a:pPr lvl="1"/>
            <a:r>
              <a:rPr lang="en-US" altLang="ko-KR" sz="1600" dirty="0"/>
              <a:t>3.	A := A – 500,000</a:t>
            </a:r>
          </a:p>
          <a:p>
            <a:pPr lvl="1"/>
            <a:r>
              <a:rPr lang="en-US" altLang="ko-KR" sz="1600" dirty="0"/>
              <a:t>4.	write(A)</a:t>
            </a:r>
          </a:p>
          <a:p>
            <a:pPr lvl="1"/>
            <a:r>
              <a:rPr lang="en-US" altLang="ko-KR" sz="1600" dirty="0"/>
              <a:t>5.	read(B)</a:t>
            </a:r>
          </a:p>
          <a:p>
            <a:pPr lvl="1"/>
            <a:r>
              <a:rPr lang="en-US" altLang="ko-KR" sz="1600" dirty="0"/>
              <a:t>6.	B := B + 500,000</a:t>
            </a:r>
          </a:p>
          <a:p>
            <a:pPr lvl="1"/>
            <a:r>
              <a:rPr lang="en-US" altLang="ko-KR" sz="1600" dirty="0"/>
              <a:t>7.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가 출금한 후 변경 금액을 갱신하기 전에</a:t>
            </a:r>
            <a:r>
              <a:rPr lang="en-US" altLang="ko-KR" dirty="0"/>
              <a:t>, </a:t>
            </a:r>
            <a:r>
              <a:rPr lang="ko-KR" altLang="en-US" dirty="0"/>
              <a:t>다른 작업에서 </a:t>
            </a:r>
            <a:r>
              <a:rPr lang="en-US" altLang="ko-KR" dirty="0"/>
              <a:t>A</a:t>
            </a:r>
            <a:r>
              <a:rPr lang="ko-KR" altLang="en-US" dirty="0"/>
              <a:t>의 잔액을 읽어서 처리할 경우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30</a:t>
            </a:r>
            <a:r>
              <a:rPr lang="ko-KR" altLang="en-US" dirty="0"/>
              <a:t>만원의 잔액이 남을 것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Isolation(</a:t>
            </a:r>
            <a:r>
              <a:rPr lang="ko-KR" altLang="en-US" dirty="0" err="1"/>
              <a:t>격리성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계좌에서 읽고 쓰기 작업 중이라면</a:t>
            </a:r>
            <a:r>
              <a:rPr lang="en-US" altLang="ko-KR" dirty="0"/>
              <a:t>, </a:t>
            </a:r>
            <a:r>
              <a:rPr lang="ko-KR" altLang="en-US" dirty="0"/>
              <a:t>다른 작업이 끼어들어서는 안됨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2F6BE-0D26-4A84-9F2D-39DFDF200CC2}"/>
              </a:ext>
            </a:extLst>
          </p:cNvPr>
          <p:cNvSpPr/>
          <p:nvPr/>
        </p:nvSpPr>
        <p:spPr>
          <a:xfrm>
            <a:off x="4770643" y="2048094"/>
            <a:ext cx="27778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read(A)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dirty="0"/>
              <a:t>A := A – 400,000</a:t>
            </a:r>
          </a:p>
          <a:p>
            <a:pPr marL="342900" indent="-342900">
              <a:buAutoNum type="arabicPeriod" startAt="2"/>
            </a:pPr>
            <a:endParaRPr lang="en-US" altLang="ko-KR" sz="1600" dirty="0"/>
          </a:p>
          <a:p>
            <a:pPr marL="342900" indent="-342900">
              <a:buAutoNum type="arabicPeriod" startAt="3"/>
            </a:pPr>
            <a:r>
              <a:rPr lang="en-US" altLang="ko-KR" sz="1600" dirty="0"/>
              <a:t>write(A)</a:t>
            </a:r>
          </a:p>
          <a:p>
            <a:pPr marL="342900" indent="-342900">
              <a:buAutoNum type="arabicPeriod" startAt="3"/>
            </a:pPr>
            <a:endParaRPr lang="en-US" altLang="ko-KR" sz="1600" dirty="0"/>
          </a:p>
          <a:p>
            <a:pPr marL="342900" indent="-342900">
              <a:buAutoNum type="arabicPeriod" startAt="4"/>
            </a:pPr>
            <a:r>
              <a:rPr lang="en-US" altLang="ko-KR" sz="1600" dirty="0"/>
              <a:t>read(C)</a:t>
            </a:r>
          </a:p>
          <a:p>
            <a:pPr marL="342900" indent="-342900">
              <a:buAutoNum type="arabicPeriod" startAt="4"/>
            </a:pPr>
            <a:endParaRPr lang="en-US" altLang="ko-KR" sz="1600" dirty="0"/>
          </a:p>
          <a:p>
            <a:pPr marL="342900" indent="-342900">
              <a:buAutoNum type="arabicPeriod" startAt="5"/>
            </a:pPr>
            <a:r>
              <a:rPr lang="en-US" altLang="ko-KR" sz="1600" dirty="0"/>
              <a:t>C := C + 400,000</a:t>
            </a:r>
          </a:p>
          <a:p>
            <a:pPr marL="342900" indent="-342900">
              <a:buAutoNum type="arabicPeriod" startAt="5"/>
            </a:pPr>
            <a:endParaRPr lang="en-US" altLang="ko-KR" sz="1600" dirty="0"/>
          </a:p>
          <a:p>
            <a:pPr marL="342900" indent="-342900">
              <a:buAutoNum type="arabicPeriod" startAt="6"/>
            </a:pPr>
            <a:r>
              <a:rPr lang="en-US" altLang="ko-KR" sz="1600" dirty="0"/>
              <a:t>write(C)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950DC9-939A-45A5-8495-2EE6F1A23070}"/>
              </a:ext>
            </a:extLst>
          </p:cNvPr>
          <p:cNvSpPr/>
          <p:nvPr/>
        </p:nvSpPr>
        <p:spPr>
          <a:xfrm>
            <a:off x="4572000" y="1956122"/>
            <a:ext cx="1574157" cy="4514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1349-86F0-409B-BBF4-63F8E8E575E2}"/>
              </a:ext>
            </a:extLst>
          </p:cNvPr>
          <p:cNvSpPr txBox="1"/>
          <p:nvPr/>
        </p:nvSpPr>
        <p:spPr>
          <a:xfrm>
            <a:off x="6259820" y="1950394"/>
            <a:ext cx="231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70</a:t>
            </a:r>
            <a:r>
              <a:rPr lang="ko-KR" altLang="en-US" sz="1100" dirty="0"/>
              <a:t>만원으로 인식함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7CF42-2BEF-4D9E-ACE1-8AE21D4456F2}"/>
              </a:ext>
            </a:extLst>
          </p:cNvPr>
          <p:cNvSpPr txBox="1"/>
          <p:nvPr/>
        </p:nvSpPr>
        <p:spPr>
          <a:xfrm>
            <a:off x="6916565" y="2608821"/>
            <a:ext cx="231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30</a:t>
            </a:r>
            <a:r>
              <a:rPr lang="ko-KR" altLang="en-US" sz="1100" dirty="0"/>
              <a:t>만원으로 인식함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49046-0EF3-4EB6-A12A-0225DC94371B}"/>
              </a:ext>
            </a:extLst>
          </p:cNvPr>
          <p:cNvSpPr txBox="1"/>
          <p:nvPr/>
        </p:nvSpPr>
        <p:spPr>
          <a:xfrm>
            <a:off x="2054784" y="2479803"/>
            <a:ext cx="231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20</a:t>
            </a:r>
            <a:r>
              <a:rPr lang="ko-KR" altLang="en-US" sz="1100" dirty="0"/>
              <a:t>만원</a:t>
            </a:r>
            <a:r>
              <a:rPr lang="en-US" altLang="ko-KR" sz="1100" dirty="0"/>
              <a:t>. 30</a:t>
            </a:r>
            <a:r>
              <a:rPr lang="ko-KR" altLang="en-US" sz="1100" dirty="0"/>
              <a:t>만원으로 </a:t>
            </a:r>
            <a:r>
              <a:rPr lang="ko-KR" altLang="en-US" sz="1100" dirty="0" err="1"/>
              <a:t>덮어써버림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ADC7FD4-E4D8-479C-8AED-2EBA4DF0C424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 flipV="1">
            <a:off x="4373358" y="2610608"/>
            <a:ext cx="2543207" cy="129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963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NumberDecimal</a:t>
            </a:r>
            <a:endParaRPr lang="en-US" altLang="ko-KR" dirty="0"/>
          </a:p>
          <a:p>
            <a:pPr lvl="1"/>
            <a:r>
              <a:rPr lang="en-US" altLang="ko-KR" dirty="0"/>
              <a:t>128</a:t>
            </a:r>
            <a:r>
              <a:rPr lang="ko-KR" altLang="en-US" dirty="0" err="1"/>
              <a:t>비트형</a:t>
            </a:r>
            <a:r>
              <a:rPr lang="ko-KR" altLang="en-US" dirty="0"/>
              <a:t> 실수 </a:t>
            </a:r>
            <a:r>
              <a:rPr lang="en-US" altLang="ko-KR" dirty="0"/>
              <a:t>data type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1612323"/>
            <a:ext cx="66865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53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Read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25296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’.find({query});</a:t>
            </a:r>
          </a:p>
          <a:p>
            <a:pPr lvl="1"/>
            <a:r>
              <a:rPr lang="ko-KR" altLang="en-US" dirty="0"/>
              <a:t>아무것도 입력하지 않을 경우 </a:t>
            </a:r>
            <a:r>
              <a:rPr lang="en-US" altLang="ko-KR" dirty="0"/>
              <a:t>collection </a:t>
            </a:r>
            <a:r>
              <a:rPr lang="ko-KR" altLang="en-US" dirty="0"/>
              <a:t>내의 모든 값을 출력</a:t>
            </a:r>
            <a:endParaRPr lang="en-US" altLang="ko-KR" dirty="0"/>
          </a:p>
          <a:p>
            <a:pPr lvl="1"/>
            <a:r>
              <a:rPr lang="en-US" altLang="ko-KR" dirty="0"/>
              <a:t>And </a:t>
            </a:r>
            <a:r>
              <a:rPr lang="ko-KR" altLang="en-US" dirty="0"/>
              <a:t>연산자처럼</a:t>
            </a:r>
            <a:r>
              <a:rPr lang="en-US" altLang="ko-KR" dirty="0"/>
              <a:t>, </a:t>
            </a:r>
            <a:r>
              <a:rPr lang="ko-KR" altLang="en-US" dirty="0"/>
              <a:t>모든 조건을 만족하는 데이터 출력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254579" y="2558784"/>
            <a:ext cx="8693986" cy="2263178"/>
            <a:chOff x="254579" y="2558784"/>
            <a:chExt cx="8693986" cy="2263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579" y="2558784"/>
              <a:ext cx="8634842" cy="13247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579" y="4083695"/>
              <a:ext cx="8693986" cy="53228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579" y="4614963"/>
              <a:ext cx="402170" cy="206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10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’.find({query}).pretty()</a:t>
            </a:r>
          </a:p>
          <a:p>
            <a:pPr lvl="1"/>
            <a:r>
              <a:rPr lang="ko-KR" altLang="en-US" dirty="0"/>
              <a:t>출력을 보기 쉽게 깔끔하게 보정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02" y="1937747"/>
            <a:ext cx="6108595" cy="41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8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비교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964454"/>
              </p:ext>
            </p:extLst>
          </p:nvPr>
        </p:nvGraphicFramePr>
        <p:xfrm>
          <a:off x="1030191" y="1532007"/>
          <a:ext cx="7083618" cy="4370049"/>
        </p:xfrm>
        <a:graphic>
          <a:graphicData uri="http://schemas.openxmlformats.org/drawingml/2006/table">
            <a:tbl>
              <a:tblPr/>
              <a:tblGrid>
                <a:gridCol w="1341837">
                  <a:extLst>
                    <a:ext uri="{9D8B030D-6E8A-4147-A177-3AD203B41FA5}">
                      <a16:colId xmlns:a16="http://schemas.microsoft.com/office/drawing/2014/main" val="4158627549"/>
                    </a:ext>
                  </a:extLst>
                </a:gridCol>
                <a:gridCol w="5741781">
                  <a:extLst>
                    <a:ext uri="{9D8B030D-6E8A-4147-A177-3AD203B41FA5}">
                      <a16:colId xmlns:a16="http://schemas.microsoft.com/office/drawing/2014/main" val="17080725"/>
                    </a:ext>
                  </a:extLst>
                </a:gridCol>
              </a:tblGrid>
              <a:tr h="398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effectLst/>
                          <a:latin typeface="inherit"/>
                        </a:rPr>
                        <a:t>operator</a:t>
                      </a:r>
                    </a:p>
                  </a:txBody>
                  <a:tcPr marL="71100" marR="71100" marT="71100" marB="71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1" dirty="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71100" marR="71100" marT="71100" marB="71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976607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eq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값과 일치하는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47145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gt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(greater than)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큰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67798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gte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(greather than or 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크거나 같은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14935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lt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(less than)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작은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47236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lte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(less than or 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작거나 같은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254131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$ne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(not equal)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값과 일치하지 않는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63658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$in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배열 안에 속하는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055368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nin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 err="1">
                          <a:effectLst/>
                          <a:latin typeface="inherit"/>
                        </a:rPr>
                        <a:t>주어빈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 배열 안에 속하지 않는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9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455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2" y="1819448"/>
            <a:ext cx="4043214" cy="3774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49" y="1819448"/>
            <a:ext cx="4102356" cy="30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37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논리 연산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92533"/>
              </p:ext>
            </p:extLst>
          </p:nvPr>
        </p:nvGraphicFramePr>
        <p:xfrm>
          <a:off x="1467716" y="2713677"/>
          <a:ext cx="6208568" cy="2006710"/>
        </p:xfrm>
        <a:graphic>
          <a:graphicData uri="http://schemas.openxmlformats.org/drawingml/2006/table">
            <a:tbl>
              <a:tblPr/>
              <a:tblGrid>
                <a:gridCol w="1100201">
                  <a:extLst>
                    <a:ext uri="{9D8B030D-6E8A-4147-A177-3AD203B41FA5}">
                      <a16:colId xmlns:a16="http://schemas.microsoft.com/office/drawing/2014/main" val="4113072212"/>
                    </a:ext>
                  </a:extLst>
                </a:gridCol>
                <a:gridCol w="5108367">
                  <a:extLst>
                    <a:ext uri="{9D8B030D-6E8A-4147-A177-3AD203B41FA5}">
                      <a16:colId xmlns:a16="http://schemas.microsoft.com/office/drawing/2014/main" val="1734314452"/>
                    </a:ext>
                  </a:extLst>
                </a:gridCol>
              </a:tblGrid>
              <a:tr h="39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effectLst/>
                          <a:latin typeface="inherit"/>
                        </a:rPr>
                        <a:t>operator</a:t>
                      </a:r>
                    </a:p>
                  </a:txBody>
                  <a:tcPr marL="71131" marR="71131" marT="71131" marB="71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1" dirty="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71131" marR="71131" marT="71131" marB="71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648674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$or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>
                          <a:effectLst/>
                          <a:latin typeface="inherit"/>
                        </a:rPr>
                        <a:t>주어진 </a:t>
                      </a:r>
                      <a:r>
                        <a:rPr lang="ko-KR" altLang="en-US" sz="1700" b="0" dirty="0" err="1">
                          <a:effectLst/>
                          <a:latin typeface="inherit"/>
                        </a:rPr>
                        <a:t>조건중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 하나라도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 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53268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$and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모든 조건이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29255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$not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조건이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false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22458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$nor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>
                          <a:effectLst/>
                          <a:latin typeface="inherit"/>
                        </a:rPr>
                        <a:t>주어진 모든 조건이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false 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7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3860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7" y="1329526"/>
            <a:ext cx="4048591" cy="2118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019" y="1329526"/>
            <a:ext cx="4645395" cy="46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82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$exist : true/false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field</a:t>
            </a:r>
            <a:r>
              <a:rPr lang="ko-KR" altLang="en-US" dirty="0"/>
              <a:t>의 존재하는지 여부를 확인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24" y="1718417"/>
            <a:ext cx="4123864" cy="46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31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$type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file</a:t>
            </a:r>
            <a:r>
              <a:rPr lang="ko-KR" altLang="en-US" dirty="0"/>
              <a:t>의 </a:t>
            </a:r>
            <a:r>
              <a:rPr lang="ko-KR" altLang="en-US" dirty="0" err="1"/>
              <a:t>자료형이</a:t>
            </a:r>
            <a:r>
              <a:rPr lang="ko-KR" altLang="en-US" dirty="0"/>
              <a:t> 일치하는 </a:t>
            </a:r>
            <a:r>
              <a:rPr lang="en-US" altLang="ko-KR" dirty="0"/>
              <a:t>document</a:t>
            </a:r>
            <a:r>
              <a:rPr lang="ko-KR" altLang="en-US" dirty="0"/>
              <a:t>만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32" y="1716743"/>
            <a:ext cx="5289136" cy="47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3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6</a:t>
            </a:r>
            <a:r>
              <a:rPr lang="ko-KR" altLang="en-US" dirty="0"/>
              <a:t>번까지 모든 작업이 완료되었다면</a:t>
            </a:r>
            <a:endParaRPr lang="en-US" altLang="ko-KR" dirty="0"/>
          </a:p>
          <a:p>
            <a:pPr lvl="1"/>
            <a:r>
              <a:rPr lang="ko-KR" altLang="en-US" dirty="0"/>
              <a:t>아무런 문제가 없음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Durability(</a:t>
            </a:r>
            <a:r>
              <a:rPr lang="ko-KR" altLang="en-US" dirty="0"/>
              <a:t>지속성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성공적으로 수행된 트랜잭션은 영원히 반영해야 함</a:t>
            </a:r>
            <a:endParaRPr lang="en-US" altLang="ko-KR" dirty="0"/>
          </a:p>
          <a:p>
            <a:pPr lvl="1"/>
            <a:r>
              <a:rPr lang="ko-KR" altLang="en-US" dirty="0"/>
              <a:t>시스템에 오류가 생겨도</a:t>
            </a:r>
            <a:r>
              <a:rPr lang="en-US" altLang="ko-KR" dirty="0"/>
              <a:t>, </a:t>
            </a:r>
            <a:r>
              <a:rPr lang="ko-KR" altLang="en-US" dirty="0"/>
              <a:t>성공 이전으로 돌아가서는 안됨</a:t>
            </a:r>
          </a:p>
        </p:txBody>
      </p:sp>
    </p:spTree>
    <p:extLst>
      <p:ext uri="{BB962C8B-B14F-4D97-AF65-F5344CB8AC3E}">
        <p14:creationId xmlns:p14="http://schemas.microsoft.com/office/powerpoint/2010/main" val="23670900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91150" y="1310874"/>
            <a:ext cx="8161700" cy="4905892"/>
            <a:chOff x="491150" y="967973"/>
            <a:chExt cx="8161700" cy="490589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50" y="967973"/>
              <a:ext cx="8161700" cy="347759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50" y="4513581"/>
              <a:ext cx="5961590" cy="1360284"/>
            </a:xfrm>
            <a:prstGeom prst="rect">
              <a:avLst/>
            </a:prstGeom>
          </p:spPr>
        </p:pic>
      </p:grp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More Example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3025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Another Example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</a:t>
            </a:r>
            <a:r>
              <a:rPr lang="en-US" altLang="ko-KR" dirty="0"/>
              <a:t> </a:t>
            </a:r>
            <a:r>
              <a:rPr lang="ko-KR" altLang="en-US" dirty="0"/>
              <a:t>꼴의 </a:t>
            </a:r>
            <a:r>
              <a:rPr lang="en-US" altLang="ko-KR" dirty="0"/>
              <a:t>data</a:t>
            </a:r>
            <a:r>
              <a:rPr lang="ko-KR" altLang="en-US" dirty="0"/>
              <a:t>는 </a:t>
            </a:r>
            <a:r>
              <a:rPr lang="en-US" altLang="ko-KR" dirty="0"/>
              <a:t>type</a:t>
            </a:r>
            <a:r>
              <a:rPr lang="ko-KR" altLang="en-US" dirty="0"/>
              <a:t>이 달라도 값으로 </a:t>
            </a:r>
            <a:r>
              <a:rPr lang="en-US" altLang="ko-KR" dirty="0"/>
              <a:t>find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1" y="1297923"/>
            <a:ext cx="7299399" cy="44225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89709" y="3730335"/>
            <a:ext cx="7346373" cy="363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6245" y="4329544"/>
            <a:ext cx="7346373" cy="363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9709" y="5143497"/>
            <a:ext cx="7346373" cy="623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021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정규식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$regex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/>
              <a:t>정규식을 이용하여 </a:t>
            </a:r>
            <a:r>
              <a:rPr lang="en-US" altLang="ko-KR" dirty="0"/>
              <a:t>Document </a:t>
            </a:r>
            <a:r>
              <a:rPr lang="ko-KR" altLang="en-US" dirty="0"/>
              <a:t>검색 가능</a:t>
            </a:r>
            <a:endParaRPr lang="en-US" altLang="ko-KR" dirty="0"/>
          </a:p>
          <a:p>
            <a:pPr lvl="1"/>
            <a:r>
              <a:rPr lang="en-US" altLang="ko-KR" dirty="0"/>
              <a:t>{ &lt;field&gt;: { $regex: /pattern/} }</a:t>
            </a:r>
          </a:p>
          <a:p>
            <a:pPr lvl="1"/>
            <a:r>
              <a:rPr lang="en-US" altLang="ko-KR" dirty="0"/>
              <a:t>{ &lt;field&gt;: { $regex: 'pattern’ } }</a:t>
            </a:r>
          </a:p>
          <a:p>
            <a:pPr lvl="1"/>
            <a:r>
              <a:rPr lang="en-US" altLang="ko-KR" dirty="0"/>
              <a:t>{ &lt;field&gt;: /pattern/}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9" y="2882905"/>
            <a:ext cx="4115555" cy="3416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53" y="2882905"/>
            <a:ext cx="4156123" cy="28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0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Projection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특정한 </a:t>
            </a:r>
            <a:r>
              <a:rPr lang="en-US" altLang="ko-KR" dirty="0"/>
              <a:t>field</a:t>
            </a:r>
            <a:r>
              <a:rPr lang="ko-KR" altLang="en-US" dirty="0"/>
              <a:t>를 선택하여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64" y="1501839"/>
            <a:ext cx="7266871" cy="44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4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sort()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field</a:t>
            </a:r>
            <a:r>
              <a:rPr lang="ko-KR" altLang="en-US" dirty="0"/>
              <a:t>에 대해서 정렬하여 출력</a:t>
            </a:r>
            <a:endParaRPr lang="en-US" altLang="ko-KR" dirty="0"/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오름차순</a:t>
            </a:r>
            <a:r>
              <a:rPr lang="en-US" altLang="ko-KR" dirty="0"/>
              <a:t>, -1 : </a:t>
            </a:r>
            <a:r>
              <a:rPr lang="ko-KR" altLang="en-US" dirty="0"/>
              <a:t>내림차순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2A945-25D5-40EA-8E32-08446AE6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960887"/>
            <a:ext cx="8312727" cy="42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32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limit()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출력 개수에 제한을 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skip()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</a:t>
            </a:r>
            <a:r>
              <a:rPr lang="en-US" altLang="ko-KR" dirty="0"/>
              <a:t>head</a:t>
            </a:r>
            <a:r>
              <a:rPr lang="ko-KR" altLang="en-US" dirty="0"/>
              <a:t>를 건너뛰고 출력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A75CD-50EA-411E-9303-7532E75E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7" y="1406023"/>
            <a:ext cx="8312727" cy="219471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F5F803E0-9354-48A8-98B5-3AFD29B9F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72889"/>
              </p:ext>
            </p:extLst>
          </p:nvPr>
        </p:nvGraphicFramePr>
        <p:xfrm>
          <a:off x="415637" y="4427641"/>
          <a:ext cx="8148638" cy="231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비트맵 이미지" r:id="rId5" imgW="8148600" imgH="2319480" progId="Paint.Picture">
                  <p:embed/>
                </p:oleObj>
              </mc:Choice>
              <mc:Fallback>
                <p:oleObj name="비트맵 이미지" r:id="rId5" imgW="8148600" imgH="2319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637" y="4427641"/>
                        <a:ext cx="8148638" cy="231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509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count()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개수 확인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7F33A8-40F7-4BAA-91D7-6B367218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31"/>
          <a:stretch/>
        </p:blipFill>
        <p:spPr>
          <a:xfrm>
            <a:off x="415636" y="2680137"/>
            <a:ext cx="8312727" cy="26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408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Update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492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’.update({query}, {update</a:t>
            </a:r>
            <a:r>
              <a:rPr lang="ko-KR" altLang="en-US" dirty="0"/>
              <a:t>값</a:t>
            </a:r>
            <a:r>
              <a:rPr lang="en-US" altLang="ko-KR" dirty="0"/>
              <a:t>}, {</a:t>
            </a:r>
            <a:r>
              <a:rPr lang="ko-KR" altLang="en-US" dirty="0"/>
              <a:t>인자</a:t>
            </a:r>
            <a:r>
              <a:rPr lang="en-US" altLang="ko-KR" dirty="0"/>
              <a:t>});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 err="1"/>
              <a:t>upsert</a:t>
            </a:r>
            <a:r>
              <a:rPr lang="en-US" altLang="ko-KR" dirty="0"/>
              <a:t> : true</a:t>
            </a:r>
            <a:r>
              <a:rPr lang="ko-KR" altLang="en-US" dirty="0"/>
              <a:t>일 경우</a:t>
            </a:r>
            <a:r>
              <a:rPr lang="en-US" altLang="ko-KR" dirty="0"/>
              <a:t>, query</a:t>
            </a:r>
            <a:r>
              <a:rPr lang="ko-KR" altLang="en-US" dirty="0"/>
              <a:t>에 해당하는 문서가 없을 경우</a:t>
            </a:r>
            <a:r>
              <a:rPr lang="en-US" altLang="ko-KR" dirty="0"/>
              <a:t>, </a:t>
            </a:r>
            <a:r>
              <a:rPr lang="ko-KR" altLang="en-US" dirty="0"/>
              <a:t>새롭게 </a:t>
            </a:r>
            <a:r>
              <a:rPr lang="en-US" altLang="ko-KR" dirty="0"/>
              <a:t>document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multi : true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여러 개의 </a:t>
            </a:r>
            <a:r>
              <a:rPr lang="en-US" altLang="ko-KR" dirty="0"/>
              <a:t>document</a:t>
            </a:r>
            <a:r>
              <a:rPr lang="ko-KR" altLang="en-US" dirty="0"/>
              <a:t>를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document</a:t>
            </a:r>
            <a:r>
              <a:rPr lang="ko-KR" altLang="en-US" dirty="0"/>
              <a:t>의 내용이 </a:t>
            </a:r>
            <a:r>
              <a:rPr lang="en-US" altLang="ko-KR" dirty="0"/>
              <a:t>update</a:t>
            </a:r>
            <a:r>
              <a:rPr lang="ko-KR" altLang="en-US" dirty="0"/>
              <a:t>값 자체로 변한다는 점에 주의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9" y="3962619"/>
            <a:ext cx="8593442" cy="18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5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1" y="2392315"/>
            <a:ext cx="8652585" cy="269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</a:t>
            </a:r>
            <a:r>
              <a:rPr kumimoji="1" lang="ko-KR" altLang="en-US" dirty="0"/>
              <a:t>의 문제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504499-70A2-4364-B70B-283645E4BC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Master-Slave Replication</a:t>
            </a:r>
          </a:p>
          <a:p>
            <a:pPr lvl="1"/>
            <a:r>
              <a:rPr lang="ko-KR" altLang="en-US" sz="1600" dirty="0"/>
              <a:t>데이터를 안정적으로 보존하기 위해 </a:t>
            </a:r>
            <a:r>
              <a:rPr lang="en-US" altLang="ko-KR" sz="1600" dirty="0"/>
              <a:t>slave</a:t>
            </a:r>
            <a:r>
              <a:rPr lang="ko-KR" altLang="en-US" sz="1600" dirty="0"/>
              <a:t>에 데이터 복제</a:t>
            </a:r>
            <a:endParaRPr lang="en-US" altLang="ko-KR" sz="1600" dirty="0"/>
          </a:p>
        </p:txBody>
      </p:sp>
      <p:pic>
        <p:nvPicPr>
          <p:cNvPr id="1028" name="Picture 4" descr="RDBMS master-slav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81" y="2078727"/>
            <a:ext cx="6090236" cy="41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8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$set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만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$unset</a:t>
            </a:r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 </a:t>
            </a:r>
            <a:r>
              <a:rPr lang="ko-KR" altLang="en-US" dirty="0"/>
              <a:t>제거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1" y="1502976"/>
            <a:ext cx="8599357" cy="1851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" b="3148"/>
          <a:stretch/>
        </p:blipFill>
        <p:spPr>
          <a:xfrm>
            <a:off x="272321" y="4315908"/>
            <a:ext cx="8546128" cy="180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의 값을 증감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6" y="2047593"/>
            <a:ext cx="7930506" cy="333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09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mul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의 값에 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2" y="1674389"/>
            <a:ext cx="7817597" cy="46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821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$rename </a:t>
            </a:r>
          </a:p>
          <a:p>
            <a:pPr lvl="1"/>
            <a:r>
              <a:rPr lang="en-US" altLang="ko-KR" dirty="0"/>
              <a:t>field</a:t>
            </a:r>
            <a:r>
              <a:rPr lang="ko-KR" altLang="en-US" dirty="0"/>
              <a:t>의 이름을 새롭게 교체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201626" y="2617609"/>
            <a:ext cx="8834870" cy="2123297"/>
            <a:chOff x="123825" y="3000375"/>
            <a:chExt cx="13792200" cy="33147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25" y="3000375"/>
              <a:ext cx="8896350" cy="8572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825" y="3857625"/>
              <a:ext cx="13792200" cy="24574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93621" t="21671" r="5098" b="66912"/>
            <a:stretch/>
          </p:blipFill>
          <p:spPr>
            <a:xfrm>
              <a:off x="3719945" y="3548406"/>
              <a:ext cx="176646" cy="28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5584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$min</a:t>
            </a:r>
          </a:p>
          <a:p>
            <a:pPr lvl="1"/>
            <a:r>
              <a:rPr lang="en-US" altLang="ko-KR" dirty="0"/>
              <a:t>Field </a:t>
            </a:r>
            <a:r>
              <a:rPr lang="ko-KR" altLang="en-US" dirty="0"/>
              <a:t>값이 주어진 값보다 클 경우 새 값으로 교체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5" y="1966406"/>
            <a:ext cx="8646671" cy="35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9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$max</a:t>
            </a:r>
          </a:p>
          <a:p>
            <a:pPr lvl="1"/>
            <a:r>
              <a:rPr lang="en-US" altLang="ko-KR" dirty="0"/>
              <a:t>Field </a:t>
            </a:r>
            <a:r>
              <a:rPr lang="ko-KR" altLang="en-US" dirty="0"/>
              <a:t>값이 주어진 값보다 작을 경우 새 값으로 교체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5" y="1957534"/>
            <a:ext cx="8646671" cy="35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9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중 최상위 항목만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updateMulti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모두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replaceOne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항목을 주어진 값으로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에서 </a:t>
            </a:r>
            <a:r>
              <a:rPr lang="en-US" altLang="ko-KR" dirty="0"/>
              <a:t>$set</a:t>
            </a:r>
            <a:r>
              <a:rPr lang="ko-KR" altLang="en-US" dirty="0"/>
              <a:t>이나 </a:t>
            </a:r>
            <a:r>
              <a:rPr lang="en-US" altLang="ko-KR" dirty="0"/>
              <a:t>$</a:t>
            </a:r>
            <a:r>
              <a:rPr lang="en-US" altLang="ko-KR" dirty="0" err="1"/>
              <a:t>inc</a:t>
            </a:r>
            <a:r>
              <a:rPr lang="en-US" altLang="ko-KR" dirty="0"/>
              <a:t> </a:t>
            </a:r>
            <a:r>
              <a:rPr lang="ko-KR" altLang="en-US" dirty="0"/>
              <a:t>인자 없이 교체하는 것과 동일하게 작동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17976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D0B635-2369-418F-B0FB-531ECBD6F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C4E89C-E767-4DBB-B003-6F62B62EED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필드값이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일 때</a:t>
            </a:r>
            <a:r>
              <a:rPr lang="en-US" altLang="ko-KR" dirty="0"/>
              <a:t>. List</a:t>
            </a:r>
            <a:r>
              <a:rPr lang="ko-KR" altLang="en-US" dirty="0"/>
              <a:t>값 </a:t>
            </a:r>
            <a:r>
              <a:rPr lang="en-US" altLang="ko-KR" dirty="0"/>
              <a:t>find/search</a:t>
            </a:r>
            <a:r>
              <a:rPr lang="ko-KR" altLang="en-US" dirty="0"/>
              <a:t>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F5CF71-D950-4B01-AD68-E424AD49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672099"/>
            <a:ext cx="9306682" cy="1425238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9B259F6-FE0C-42BF-898B-A20AE0406A0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0" y="1046056"/>
            <a:ext cx="10186252" cy="6955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83E196-81E9-4401-AB40-FEA88AFAD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490876"/>
            <a:ext cx="12460817" cy="124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5D9DE-B9CC-4202-9B8F-F90306E41021}"/>
              </a:ext>
            </a:extLst>
          </p:cNvPr>
          <p:cNvSpPr txBox="1"/>
          <p:nvPr/>
        </p:nvSpPr>
        <p:spPr>
          <a:xfrm>
            <a:off x="143350" y="3109970"/>
            <a:ext cx="137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이건왜안됨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60534-FDCF-4C13-A3AB-04E51757208A}"/>
              </a:ext>
            </a:extLst>
          </p:cNvPr>
          <p:cNvSpPr txBox="1"/>
          <p:nvPr/>
        </p:nvSpPr>
        <p:spPr>
          <a:xfrm>
            <a:off x="0" y="4859201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List</a:t>
            </a:r>
            <a:r>
              <a:rPr lang="ko-KR" altLang="en-US" dirty="0"/>
              <a:t>의 특정한 값을 하나 빼기</a:t>
            </a:r>
            <a:r>
              <a:rPr lang="en-US" altLang="ko-KR" dirty="0"/>
              <a:t>. Pull()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991D6-4A3D-4F2A-9430-F77197464B9B}"/>
              </a:ext>
            </a:extLst>
          </p:cNvPr>
          <p:cNvSpPr txBox="1"/>
          <p:nvPr/>
        </p:nvSpPr>
        <p:spPr>
          <a:xfrm>
            <a:off x="0" y="5810760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List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특정한 값을 추가하기</a:t>
            </a:r>
            <a:r>
              <a:rPr lang="en-US" altLang="ko-KR" dirty="0"/>
              <a:t>. Push()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F6135-E3A6-4094-9F5B-70AC8AC0920E}"/>
              </a:ext>
            </a:extLst>
          </p:cNvPr>
          <p:cNvSpPr txBox="1"/>
          <p:nvPr/>
        </p:nvSpPr>
        <p:spPr>
          <a:xfrm>
            <a:off x="107504" y="643836"/>
            <a:ext cx="699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값이 포함된 리스트의 항목 출력하기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0014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Delete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08869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’.remove({query}, {</a:t>
            </a:r>
            <a:r>
              <a:rPr lang="ko-KR" altLang="en-US" dirty="0"/>
              <a:t>인자</a:t>
            </a:r>
            <a:r>
              <a:rPr lang="en-US" altLang="ko-KR" dirty="0"/>
              <a:t>})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 err="1"/>
              <a:t>justone</a:t>
            </a:r>
            <a:r>
              <a:rPr lang="en-US" altLang="ko-KR" dirty="0"/>
              <a:t> : query </a:t>
            </a:r>
            <a:r>
              <a:rPr lang="ko-KR" altLang="en-US" dirty="0"/>
              <a:t>조건을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하나만 제거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07" y="2242439"/>
            <a:ext cx="8569786" cy="11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A4A0A9-EE89-4585-8DAF-135AED7BC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910" y="4044410"/>
            <a:ext cx="9345820" cy="12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105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2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8999</TotalTime>
  <Words>5663</Words>
  <Application>Microsoft Office PowerPoint</Application>
  <PresentationFormat>화면 슬라이드 쇼(4:3)</PresentationFormat>
  <Paragraphs>1463</Paragraphs>
  <Slides>118</Slides>
  <Notes>75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9" baseType="lpstr">
      <vt:lpstr>inherit</vt:lpstr>
      <vt:lpstr>Monotype Sorts</vt:lpstr>
      <vt:lpstr>맑은 고딕</vt:lpstr>
      <vt:lpstr>함초롬바탕</vt:lpstr>
      <vt:lpstr>Arial</vt:lpstr>
      <vt:lpstr>Arial Rounded MT Bold</vt:lpstr>
      <vt:lpstr>Calibri</vt:lpstr>
      <vt:lpstr>Symbol</vt:lpstr>
      <vt:lpstr>Wingdings</vt:lpstr>
      <vt:lpstr>1_Office 테마</vt:lpstr>
      <vt:lpstr>비트맵 이미지</vt:lpstr>
      <vt:lpstr>MongoDB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선동언</dc:creator>
  <cp:lastModifiedBy>JeongHyeYeong</cp:lastModifiedBy>
  <cp:revision>430</cp:revision>
  <dcterms:created xsi:type="dcterms:W3CDTF">2018-04-11T11:57:23Z</dcterms:created>
  <dcterms:modified xsi:type="dcterms:W3CDTF">2018-07-18T14:13:33Z</dcterms:modified>
</cp:coreProperties>
</file>